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69" autoAdjust="0"/>
  </p:normalViewPr>
  <p:slideViewPr>
    <p:cSldViewPr>
      <p:cViewPr>
        <p:scale>
          <a:sx n="75" d="100"/>
          <a:sy n="75" d="100"/>
        </p:scale>
        <p:origin x="946" y="475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D03E9-CE32-479A-81AA-530FAE8F8DBD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B26DD-104C-4AC7-AF3D-34F086003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69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B26DD-104C-4AC7-AF3D-34F0860038A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11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444753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444753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444753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444753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0719" y="105664"/>
            <a:ext cx="10830560" cy="314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444753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26" Type="http://schemas.openxmlformats.org/officeDocument/2006/relationships/image" Target="../media/image52.png"/><Relationship Id="rId3" Type="http://schemas.openxmlformats.org/officeDocument/2006/relationships/image" Target="../media/image29.png"/><Relationship Id="rId21" Type="http://schemas.openxmlformats.org/officeDocument/2006/relationships/image" Target="../media/image47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5" Type="http://schemas.openxmlformats.org/officeDocument/2006/relationships/image" Target="../media/image51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24" Type="http://schemas.openxmlformats.org/officeDocument/2006/relationships/image" Target="../media/image50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23" Type="http://schemas.openxmlformats.org/officeDocument/2006/relationships/image" Target="../media/image49.png"/><Relationship Id="rId28" Type="http://schemas.openxmlformats.org/officeDocument/2006/relationships/image" Target="../media/image54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Relationship Id="rId22" Type="http://schemas.openxmlformats.org/officeDocument/2006/relationships/image" Target="../media/image48.png"/><Relationship Id="rId27" Type="http://schemas.openxmlformats.org/officeDocument/2006/relationships/image" Target="../media/image5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65.png"/><Relationship Id="rId3" Type="http://schemas.openxmlformats.org/officeDocument/2006/relationships/image" Target="../media/image59.png"/><Relationship Id="rId7" Type="http://schemas.openxmlformats.org/officeDocument/2006/relationships/image" Target="../media/image62.png"/><Relationship Id="rId12" Type="http://schemas.openxmlformats.org/officeDocument/2006/relationships/image" Target="../media/image46.png"/><Relationship Id="rId17" Type="http://schemas.openxmlformats.org/officeDocument/2006/relationships/image" Target="../media/image67.png"/><Relationship Id="rId2" Type="http://schemas.openxmlformats.org/officeDocument/2006/relationships/image" Target="../media/image58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8.png"/><Relationship Id="rId11" Type="http://schemas.openxmlformats.org/officeDocument/2006/relationships/image" Target="../media/image64.png"/><Relationship Id="rId5" Type="http://schemas.openxmlformats.org/officeDocument/2006/relationships/image" Target="../media/image61.png"/><Relationship Id="rId15" Type="http://schemas.openxmlformats.org/officeDocument/2006/relationships/image" Target="../media/image66.png"/><Relationship Id="rId10" Type="http://schemas.openxmlformats.org/officeDocument/2006/relationships/image" Target="../media/image42.png"/><Relationship Id="rId4" Type="http://schemas.openxmlformats.org/officeDocument/2006/relationships/image" Target="../media/image60.png"/><Relationship Id="rId9" Type="http://schemas.openxmlformats.org/officeDocument/2006/relationships/image" Target="../media/image63.png"/><Relationship Id="rId14" Type="http://schemas.openxmlformats.org/officeDocument/2006/relationships/image" Target="../media/image4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6262" y="2903499"/>
            <a:ext cx="3159938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35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Паспорт</a:t>
            </a:r>
            <a:r>
              <a:rPr sz="2600" spc="-15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2600" spc="-1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дилера</a:t>
            </a:r>
            <a:endParaRPr sz="26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1153" y="3581827"/>
            <a:ext cx="3698447" cy="11909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080" indent="-1270">
              <a:lnSpc>
                <a:spcPct val="158300"/>
              </a:lnSpc>
              <a:spcBef>
                <a:spcPts val="100"/>
              </a:spcBef>
            </a:pPr>
            <a:r>
              <a:rPr sz="1600" spc="18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Юридическое</a:t>
            </a:r>
            <a:r>
              <a:rPr sz="160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600" spc="12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наименование: </a:t>
            </a:r>
            <a:endParaRPr lang="en-US" sz="1600" spc="120" dirty="0" smtClean="0">
              <a:solidFill>
                <a:srgbClr val="FBFBFB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3335" marR="5080" indent="-1270">
              <a:lnSpc>
                <a:spcPct val="158300"/>
              </a:lnSpc>
              <a:spcBef>
                <a:spcPts val="100"/>
              </a:spcBef>
            </a:pPr>
            <a:r>
              <a:rPr sz="1600" spc="130" dirty="0" err="1" smtClean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Город</a:t>
            </a:r>
            <a:r>
              <a:rPr sz="1600" spc="130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:</a:t>
            </a:r>
            <a:endParaRPr sz="16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3335">
              <a:lnSpc>
                <a:spcPct val="100000"/>
              </a:lnSpc>
              <a:spcBef>
                <a:spcPts val="1120"/>
              </a:spcBef>
            </a:pPr>
            <a:r>
              <a:rPr sz="1600" spc="85" dirty="0">
                <a:solidFill>
                  <a:srgbClr val="FBFBFB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Дата:</a:t>
            </a:r>
            <a:endParaRPr sz="16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236636"/>
              </p:ext>
            </p:extLst>
          </p:nvPr>
        </p:nvGraphicFramePr>
        <p:xfrm>
          <a:off x="4267200" y="3657600"/>
          <a:ext cx="7772400" cy="35560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83189"/>
              </p:ext>
            </p:extLst>
          </p:nvPr>
        </p:nvGraphicFramePr>
        <p:xfrm>
          <a:off x="1447800" y="4037397"/>
          <a:ext cx="10591799" cy="355600"/>
        </p:xfrm>
        <a:graphic>
          <a:graphicData uri="http://schemas.openxmlformats.org/drawingml/2006/table">
            <a:tbl>
              <a:tblPr/>
              <a:tblGrid>
                <a:gridCol w="1059179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603664"/>
              </p:ext>
            </p:extLst>
          </p:nvPr>
        </p:nvGraphicFramePr>
        <p:xfrm>
          <a:off x="1295400" y="4469932"/>
          <a:ext cx="10744199" cy="355600"/>
        </p:xfrm>
        <a:graphic>
          <a:graphicData uri="http://schemas.openxmlformats.org/drawingml/2006/table">
            <a:tbl>
              <a:tblPr/>
              <a:tblGrid>
                <a:gridCol w="1074419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2625" y="320382"/>
            <a:ext cx="393937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204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Генеральный</a:t>
            </a:r>
            <a:r>
              <a:rPr sz="2000" spc="-35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2000" spc="18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план</a:t>
            </a:r>
            <a:endParaRPr sz="20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839" y="762000"/>
            <a:ext cx="11875135" cy="5947172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17620" y="3335192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77919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 территории, прилегающей к дилерскому центру</a:t>
            </a:r>
          </a:p>
        </p:txBody>
      </p:sp>
      <p:sp>
        <p:nvSpPr>
          <p:cNvPr id="5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11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13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15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68273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Фотографии/схема территории дилерского центра (вид сверху)</a:t>
            </a:r>
          </a:p>
        </p:txBody>
      </p:sp>
      <p:sp>
        <p:nvSpPr>
          <p:cNvPr id="3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5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7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245" y="107345"/>
            <a:ext cx="6813556" cy="60016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2210"/>
              </a:lnSpc>
              <a:spcBef>
                <a:spcPts val="28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 основного фасада дилерского центра (актуальное на дату заполнения анкеты)</a:t>
            </a: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10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12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61522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 шоу-рума дилерского центра, включая зону ресепшен</a:t>
            </a:r>
          </a:p>
        </p:txBody>
      </p:sp>
      <p:sp>
        <p:nvSpPr>
          <p:cNvPr id="3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5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7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77919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 интерьера дилерского центра</a:t>
            </a:r>
          </a:p>
        </p:txBody>
      </p:sp>
      <p:sp>
        <p:nvSpPr>
          <p:cNvPr id="3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5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7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75025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Фотографии сервисной зоны Дилерского центра</a:t>
            </a: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10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12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56699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Дополнительные фото</a:t>
            </a:r>
          </a:p>
        </p:txBody>
      </p:sp>
      <p:sp>
        <p:nvSpPr>
          <p:cNvPr id="3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</p:spPr>
      </p:pic>
      <p:sp>
        <p:nvSpPr>
          <p:cNvPr id="5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</p:spPr>
      </p:pic>
      <p:sp>
        <p:nvSpPr>
          <p:cNvPr id="7" name="object 4"/>
          <p:cNvSpPr/>
          <p:nvPr/>
        </p:nvSpPr>
        <p:spPr>
          <a:xfrm>
            <a:off x="139838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0205"/>
            <a:ext cx="719572" cy="655133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6019800" y="3731871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0205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12092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План дилерского </a:t>
            </a:r>
            <a:r>
              <a:rPr sz="1950" dirty="0" err="1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центра</a:t>
            </a: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</a:t>
            </a:r>
            <a:r>
              <a:rPr lang="ru-RU"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этаж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36393" y="606512"/>
            <a:ext cx="3174607" cy="2128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Площадь шоу-рума:</a:t>
            </a:r>
          </a:p>
          <a:p>
            <a:pPr marL="12700" marR="5080">
              <a:lnSpc>
                <a:spcPct val="250000"/>
              </a:lnSpc>
            </a:pPr>
            <a:r>
              <a:rPr sz="12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Высота потолков шоу-рума: </a:t>
            </a:r>
            <a:endParaRPr lang="en-US" sz="1250" dirty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2700" marR="5080">
              <a:lnSpc>
                <a:spcPct val="250000"/>
              </a:lnSpc>
            </a:pPr>
            <a:r>
              <a:rPr sz="1250" dirty="0" err="1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Площадь</a:t>
            </a:r>
            <a:r>
              <a:rPr sz="12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250" dirty="0" err="1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сервис</a:t>
            </a:r>
            <a:r>
              <a:rPr sz="125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:</a:t>
            </a:r>
            <a:endParaRPr lang="ru-RU" sz="1250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2700" marR="5080">
              <a:lnSpc>
                <a:spcPct val="250000"/>
              </a:lnSpc>
            </a:pPr>
            <a:r>
              <a:rPr lang="ru-RU" sz="125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Кол-во постов:</a:t>
            </a:r>
          </a:p>
          <a:p>
            <a:pPr marL="12700" marR="5080">
              <a:lnSpc>
                <a:spcPct val="250000"/>
              </a:lnSpc>
            </a:pPr>
            <a:endParaRPr sz="1250" dirty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pSp>
        <p:nvGrpSpPr>
          <p:cNvPr id="4" name="object 5"/>
          <p:cNvGrpSpPr/>
          <p:nvPr/>
        </p:nvGrpSpPr>
        <p:grpSpPr>
          <a:xfrm>
            <a:off x="88994" y="444976"/>
            <a:ext cx="8472805" cy="5935980"/>
            <a:chOff x="88994" y="444976"/>
            <a:chExt cx="8472805" cy="5935980"/>
          </a:xfrm>
        </p:grpSpPr>
        <p:sp>
          <p:nvSpPr>
            <p:cNvPr id="5" name="object 6"/>
            <p:cNvSpPr/>
            <p:nvPr/>
          </p:nvSpPr>
          <p:spPr>
            <a:xfrm>
              <a:off x="88994" y="444976"/>
              <a:ext cx="8472805" cy="5935980"/>
            </a:xfrm>
            <a:custGeom>
              <a:avLst/>
              <a:gdLst/>
              <a:ahLst/>
              <a:cxnLst/>
              <a:rect l="l" t="t" r="r" b="b"/>
              <a:pathLst>
                <a:path w="8472805" h="5935980">
                  <a:moveTo>
                    <a:pt x="8472309" y="0"/>
                  </a:moveTo>
                  <a:lnTo>
                    <a:pt x="0" y="0"/>
                  </a:lnTo>
                  <a:lnTo>
                    <a:pt x="0" y="5935960"/>
                  </a:lnTo>
                  <a:lnTo>
                    <a:pt x="8472309" y="5935960"/>
                  </a:lnTo>
                  <a:lnTo>
                    <a:pt x="84723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7"/>
            <p:cNvSpPr/>
            <p:nvPr/>
          </p:nvSpPr>
          <p:spPr>
            <a:xfrm>
              <a:off x="95344" y="451326"/>
              <a:ext cx="8460105" cy="5923280"/>
            </a:xfrm>
            <a:custGeom>
              <a:avLst/>
              <a:gdLst/>
              <a:ahLst/>
              <a:cxnLst/>
              <a:rect l="l" t="t" r="r" b="b"/>
              <a:pathLst>
                <a:path w="8460105" h="5923280">
                  <a:moveTo>
                    <a:pt x="0" y="5923260"/>
                  </a:moveTo>
                  <a:lnTo>
                    <a:pt x="8459609" y="5923260"/>
                  </a:lnTo>
                  <a:lnTo>
                    <a:pt x="8459609" y="0"/>
                  </a:lnTo>
                  <a:lnTo>
                    <a:pt x="0" y="0"/>
                  </a:lnTo>
                  <a:lnTo>
                    <a:pt x="0" y="5923260"/>
                  </a:lnTo>
                  <a:close/>
                </a:path>
              </a:pathLst>
            </a:custGeom>
            <a:ln w="1269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3965610" y="3085399"/>
            <a:ext cx="719572" cy="655133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542010"/>
              </p:ext>
            </p:extLst>
          </p:nvPr>
        </p:nvGraphicFramePr>
        <p:xfrm>
          <a:off x="10223696" y="591273"/>
          <a:ext cx="1905000" cy="274320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573154"/>
              </p:ext>
            </p:extLst>
          </p:nvPr>
        </p:nvGraphicFramePr>
        <p:xfrm>
          <a:off x="10896600" y="987500"/>
          <a:ext cx="1232096" cy="274320"/>
        </p:xfrm>
        <a:graphic>
          <a:graphicData uri="http://schemas.openxmlformats.org/drawingml/2006/table">
            <a:tbl>
              <a:tblPr/>
              <a:tblGrid>
                <a:gridCol w="123209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181018"/>
              </p:ext>
            </p:extLst>
          </p:nvPr>
        </p:nvGraphicFramePr>
        <p:xfrm>
          <a:off x="10058400" y="1441281"/>
          <a:ext cx="2070296" cy="274320"/>
        </p:xfrm>
        <a:graphic>
          <a:graphicData uri="http://schemas.openxmlformats.org/drawingml/2006/table">
            <a:tbl>
              <a:tblPr/>
              <a:tblGrid>
                <a:gridCol w="207029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569971"/>
              </p:ext>
            </p:extLst>
          </p:nvPr>
        </p:nvGraphicFramePr>
        <p:xfrm>
          <a:off x="9829800" y="1925542"/>
          <a:ext cx="2298896" cy="274320"/>
        </p:xfrm>
        <a:graphic>
          <a:graphicData uri="http://schemas.openxmlformats.org/drawingml/2006/table">
            <a:tbl>
              <a:tblPr/>
              <a:tblGrid>
                <a:gridCol w="229889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87" y="0"/>
            <a:ext cx="12177112" cy="6843113"/>
          </a:xfrm>
          <a:prstGeom prst="rect">
            <a:avLst/>
          </a:prstGeom>
        </p:spPr>
      </p:pic>
      <p:grpSp>
        <p:nvGrpSpPr>
          <p:cNvPr id="8" name="object 5"/>
          <p:cNvGrpSpPr/>
          <p:nvPr/>
        </p:nvGrpSpPr>
        <p:grpSpPr>
          <a:xfrm>
            <a:off x="88994" y="444976"/>
            <a:ext cx="8472805" cy="5935980"/>
            <a:chOff x="88994" y="444976"/>
            <a:chExt cx="8472805" cy="5935980"/>
          </a:xfrm>
        </p:grpSpPr>
        <p:sp>
          <p:nvSpPr>
            <p:cNvPr id="9" name="object 6"/>
            <p:cNvSpPr/>
            <p:nvPr/>
          </p:nvSpPr>
          <p:spPr>
            <a:xfrm>
              <a:off x="88994" y="444976"/>
              <a:ext cx="8472805" cy="5935980"/>
            </a:xfrm>
            <a:custGeom>
              <a:avLst/>
              <a:gdLst/>
              <a:ahLst/>
              <a:cxnLst/>
              <a:rect l="l" t="t" r="r" b="b"/>
              <a:pathLst>
                <a:path w="8472805" h="5935980">
                  <a:moveTo>
                    <a:pt x="8472309" y="0"/>
                  </a:moveTo>
                  <a:lnTo>
                    <a:pt x="0" y="0"/>
                  </a:lnTo>
                  <a:lnTo>
                    <a:pt x="0" y="5935960"/>
                  </a:lnTo>
                  <a:lnTo>
                    <a:pt x="8472309" y="5935960"/>
                  </a:lnTo>
                  <a:lnTo>
                    <a:pt x="84723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95344" y="451326"/>
              <a:ext cx="8460105" cy="5923280"/>
            </a:xfrm>
            <a:custGeom>
              <a:avLst/>
              <a:gdLst/>
              <a:ahLst/>
              <a:cxnLst/>
              <a:rect l="l" t="t" r="r" b="b"/>
              <a:pathLst>
                <a:path w="8460105" h="5923280">
                  <a:moveTo>
                    <a:pt x="0" y="5923260"/>
                  </a:moveTo>
                  <a:lnTo>
                    <a:pt x="8459609" y="5923260"/>
                  </a:lnTo>
                  <a:lnTo>
                    <a:pt x="8459609" y="0"/>
                  </a:lnTo>
                  <a:lnTo>
                    <a:pt x="0" y="0"/>
                  </a:lnTo>
                  <a:lnTo>
                    <a:pt x="0" y="5923260"/>
                  </a:lnTo>
                  <a:close/>
                </a:path>
              </a:pathLst>
            </a:custGeom>
            <a:ln w="1269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3965610" y="3085399"/>
            <a:ext cx="719572" cy="655133"/>
          </a:xfrm>
          <a:prstGeom prst="rect">
            <a:avLst/>
          </a:prstGeom>
        </p:spPr>
      </p:pic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304800" y="112092"/>
            <a:ext cx="10830560" cy="314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План дилерского </a:t>
            </a:r>
            <a:r>
              <a:rPr sz="1950" dirty="0" err="1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центра</a:t>
            </a: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lang="en-US"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r>
              <a:rPr lang="ru-RU"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950" dirty="0" smtClean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этаж</a:t>
            </a:r>
          </a:p>
        </p:txBody>
      </p:sp>
      <p:sp>
        <p:nvSpPr>
          <p:cNvPr id="22" name="object 3"/>
          <p:cNvSpPr txBox="1"/>
          <p:nvPr/>
        </p:nvSpPr>
        <p:spPr>
          <a:xfrm>
            <a:off x="8636393" y="606512"/>
            <a:ext cx="3174607" cy="686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Площадь шоу-рума:</a:t>
            </a:r>
          </a:p>
          <a:p>
            <a:pPr marL="12700" marR="5080">
              <a:lnSpc>
                <a:spcPct val="250000"/>
              </a:lnSpc>
            </a:pPr>
            <a:r>
              <a:rPr sz="12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Высота потолков шоу-рума: </a:t>
            </a:r>
            <a:endParaRPr lang="en-US" sz="1250" dirty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339860"/>
              </p:ext>
            </p:extLst>
          </p:nvPr>
        </p:nvGraphicFramePr>
        <p:xfrm>
          <a:off x="10223696" y="591273"/>
          <a:ext cx="1905000" cy="274320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911300"/>
              </p:ext>
            </p:extLst>
          </p:nvPr>
        </p:nvGraphicFramePr>
        <p:xfrm>
          <a:off x="10896600" y="987500"/>
          <a:ext cx="1232096" cy="274320"/>
        </p:xfrm>
        <a:graphic>
          <a:graphicData uri="http://schemas.openxmlformats.org/drawingml/2006/table">
            <a:tbl>
              <a:tblPr/>
              <a:tblGrid>
                <a:gridCol w="123209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46928">
                <a:tc>
                  <a:txBody>
                    <a:bodyPr/>
                    <a:lstStyle/>
                    <a:p>
                      <a:endParaRPr lang="ru-RU" sz="12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19" y="0"/>
            <a:ext cx="1161288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sz="1950" spc="5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Общая</a:t>
            </a:r>
            <a:r>
              <a:rPr sz="1950" spc="7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-1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информация</a:t>
            </a:r>
            <a:endParaRPr sz="195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0155" y="488569"/>
            <a:ext cx="141605" cy="281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31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1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3970">
              <a:lnSpc>
                <a:spcPct val="100000"/>
              </a:lnSpc>
              <a:spcBef>
                <a:spcPts val="1115"/>
              </a:spcBef>
            </a:pPr>
            <a:r>
              <a:rPr sz="14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endParaRPr sz="145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3970">
              <a:lnSpc>
                <a:spcPct val="100000"/>
              </a:lnSpc>
              <a:spcBef>
                <a:spcPts val="1115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3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4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1105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5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1075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6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7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1100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8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0155" y="3934332"/>
            <a:ext cx="222250" cy="622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9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10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45584" y="3068192"/>
            <a:ext cx="3150616" cy="1520287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686435" indent="10795">
              <a:lnSpc>
                <a:spcPts val="1680"/>
              </a:lnSpc>
              <a:spcBef>
                <a:spcPts val="254"/>
              </a:spcBef>
            </a:pPr>
            <a:r>
              <a:rPr sz="1500" spc="20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ФИО</a:t>
            </a:r>
            <a:r>
              <a:rPr sz="15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5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Генерального </a:t>
            </a:r>
            <a:r>
              <a:rPr sz="1500" spc="8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директора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24765">
              <a:lnSpc>
                <a:spcPct val="100000"/>
              </a:lnSpc>
              <a:spcBef>
                <a:spcPts val="580"/>
              </a:spcBef>
            </a:pPr>
            <a:r>
              <a:rPr sz="1500" spc="2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ФИО</a:t>
            </a:r>
            <a:r>
              <a:rPr sz="1500" spc="11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5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Главного</a:t>
            </a:r>
            <a:r>
              <a:rPr sz="1500" spc="-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500" spc="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Бухгалтера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24765">
              <a:lnSpc>
                <a:spcPct val="100000"/>
              </a:lnSpc>
              <a:spcBef>
                <a:spcPts val="1080"/>
              </a:spcBef>
            </a:pPr>
            <a:r>
              <a:rPr sz="1500" spc="17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ФИО</a:t>
            </a:r>
            <a:endParaRPr lang="en-US" sz="1500" spc="175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24765">
              <a:lnSpc>
                <a:spcPct val="100000"/>
              </a:lnSpc>
              <a:spcBef>
                <a:spcPts val="1080"/>
              </a:spcBef>
            </a:pPr>
            <a:r>
              <a:rPr lang="ru-RU" sz="1500" spc="17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ИНН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48151" y="4724664"/>
            <a:ext cx="862049" cy="251351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500" spc="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р/с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47489" y="5099558"/>
            <a:ext cx="86271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к/с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59432" y="4224527"/>
            <a:ext cx="880110" cy="500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69">
              <a:lnSpc>
                <a:spcPts val="400"/>
              </a:lnSpc>
              <a:spcBef>
                <a:spcPts val="1305"/>
              </a:spcBef>
            </a:pPr>
            <a:endParaRPr lang="ru-RU" sz="1500" spc="70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r>
              <a:rPr lang="ru-RU" sz="1500" spc="7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КПП</a:t>
            </a: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endParaRPr lang="ru-RU" sz="1500" spc="70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48759" y="5618226"/>
            <a:ext cx="154724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Адрес</a:t>
            </a:r>
            <a:r>
              <a:rPr sz="1500" spc="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5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Банка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1773" y="5977001"/>
            <a:ext cx="1809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Georgia"/>
              </a:rPr>
              <a:t>11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84362" y="538289"/>
            <a:ext cx="3061221" cy="13242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20" dirty="0" err="1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Наименование</a:t>
            </a:r>
            <a:r>
              <a:rPr sz="1100" spc="-6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 err="1" smtClean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компании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20320" indent="2540">
              <a:lnSpc>
                <a:spcPct val="100000"/>
              </a:lnSpc>
              <a:spcBef>
                <a:spcPts val="1320"/>
              </a:spcBef>
            </a:pPr>
            <a:r>
              <a:rPr sz="1100" spc="120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Юридический</a:t>
            </a:r>
            <a:r>
              <a:rPr sz="1100" spc="-3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адрес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20320" marR="99060">
              <a:lnSpc>
                <a:spcPct val="101400"/>
              </a:lnSpc>
              <a:spcBef>
                <a:spcPts val="1300"/>
              </a:spcBef>
            </a:pPr>
            <a:r>
              <a:rPr sz="1100" spc="1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Фактический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адрес </a:t>
            </a:r>
            <a:r>
              <a:rPr sz="1100" spc="11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предлагаемого</a:t>
            </a:r>
            <a:r>
              <a:rPr sz="1100" spc="-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</a:t>
            </a:r>
            <a:r>
              <a:rPr sz="11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Verdana"/>
              </a:rPr>
              <a:t>бъ</a:t>
            </a:r>
            <a:r>
              <a:rPr sz="11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екта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985"/>
              </a:spcBef>
            </a:pP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Телефон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91983" y="2037905"/>
            <a:ext cx="26854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Сайт,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электронныйадрес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(e-</a:t>
            </a:r>
            <a:r>
              <a:rPr sz="11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mail)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84362" y="2402966"/>
            <a:ext cx="2848607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Дата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регистрации</a:t>
            </a:r>
            <a:r>
              <a:rPr sz="1100" spc="-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компании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84360" y="2768031"/>
            <a:ext cx="316384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Юридический</a:t>
            </a:r>
            <a:r>
              <a:rPr sz="1100" spc="-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статус</a:t>
            </a:r>
            <a:r>
              <a:rPr sz="1100" spc="-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предприятия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84868" y="3117916"/>
            <a:ext cx="2477532" cy="5714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09600"/>
              </a:lnSpc>
              <a:spcBef>
                <a:spcPts val="100"/>
              </a:spcBef>
            </a:pP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Имена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должности </a:t>
            </a:r>
            <a:r>
              <a:rPr sz="1100" spc="1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высшего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руководства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предприятия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84868" y="4052889"/>
            <a:ext cx="294883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Учредители</a:t>
            </a:r>
            <a:r>
              <a:rPr sz="1100" spc="-11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предприятия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84868" y="4420427"/>
            <a:ext cx="255373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Банковские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реквизиты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84867" y="5977001"/>
            <a:ext cx="3060716" cy="380232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225"/>
              </a:spcBef>
            </a:pPr>
            <a:r>
              <a:rPr sz="11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Реквизиты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ж/</a:t>
            </a:r>
            <a:r>
              <a:rPr sz="1100" spc="-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станции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по</a:t>
            </a:r>
            <a:r>
              <a:rPr sz="1100" spc="-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приему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сеток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а/м</a:t>
            </a:r>
            <a:r>
              <a:rPr sz="1100" spc="-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(если</a:t>
            </a:r>
            <a:r>
              <a:rPr sz="1100" spc="-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есть):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159257"/>
              </p:ext>
            </p:extLst>
          </p:nvPr>
        </p:nvGraphicFramePr>
        <p:xfrm>
          <a:off x="4442842" y="475298"/>
          <a:ext cx="7101840" cy="355600"/>
        </p:xfrm>
        <a:graphic>
          <a:graphicData uri="http://schemas.openxmlformats.org/drawingml/2006/table">
            <a:tbl>
              <a:tblPr/>
              <a:tblGrid>
                <a:gridCol w="710184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967589"/>
              </p:ext>
            </p:extLst>
          </p:nvPr>
        </p:nvGraphicFramePr>
        <p:xfrm>
          <a:off x="4442842" y="842509"/>
          <a:ext cx="7101840" cy="355600"/>
        </p:xfrm>
        <a:graphic>
          <a:graphicData uri="http://schemas.openxmlformats.org/drawingml/2006/table">
            <a:tbl>
              <a:tblPr/>
              <a:tblGrid>
                <a:gridCol w="710184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39451"/>
              </p:ext>
            </p:extLst>
          </p:nvPr>
        </p:nvGraphicFramePr>
        <p:xfrm>
          <a:off x="4442842" y="1216087"/>
          <a:ext cx="7101840" cy="355600"/>
        </p:xfrm>
        <a:graphic>
          <a:graphicData uri="http://schemas.openxmlformats.org/drawingml/2006/table">
            <a:tbl>
              <a:tblPr/>
              <a:tblGrid>
                <a:gridCol w="710184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521166"/>
              </p:ext>
            </p:extLst>
          </p:nvPr>
        </p:nvGraphicFramePr>
        <p:xfrm>
          <a:off x="4442842" y="1583832"/>
          <a:ext cx="3405758" cy="355600"/>
        </p:xfrm>
        <a:graphic>
          <a:graphicData uri="http://schemas.openxmlformats.org/drawingml/2006/table">
            <a:tbl>
              <a:tblPr/>
              <a:tblGrid>
                <a:gridCol w="340575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823731"/>
              </p:ext>
            </p:extLst>
          </p:nvPr>
        </p:nvGraphicFramePr>
        <p:xfrm>
          <a:off x="7848600" y="1571687"/>
          <a:ext cx="3696082" cy="355600"/>
        </p:xfrm>
        <a:graphic>
          <a:graphicData uri="http://schemas.openxmlformats.org/drawingml/2006/table">
            <a:tbl>
              <a:tblPr/>
              <a:tblGrid>
                <a:gridCol w="3696082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585386"/>
              </p:ext>
            </p:extLst>
          </p:nvPr>
        </p:nvGraphicFramePr>
        <p:xfrm>
          <a:off x="4442842" y="1950934"/>
          <a:ext cx="3405758" cy="355600"/>
        </p:xfrm>
        <a:graphic>
          <a:graphicData uri="http://schemas.openxmlformats.org/drawingml/2006/table">
            <a:tbl>
              <a:tblPr/>
              <a:tblGrid>
                <a:gridCol w="340575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724916"/>
              </p:ext>
            </p:extLst>
          </p:nvPr>
        </p:nvGraphicFramePr>
        <p:xfrm>
          <a:off x="4456670" y="2306834"/>
          <a:ext cx="7125729" cy="355600"/>
        </p:xfrm>
        <a:graphic>
          <a:graphicData uri="http://schemas.openxmlformats.org/drawingml/2006/table">
            <a:tbl>
              <a:tblPr/>
              <a:tblGrid>
                <a:gridCol w="712572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94923"/>
              </p:ext>
            </p:extLst>
          </p:nvPr>
        </p:nvGraphicFramePr>
        <p:xfrm>
          <a:off x="7839456" y="1945333"/>
          <a:ext cx="3705226" cy="355600"/>
        </p:xfrm>
        <a:graphic>
          <a:graphicData uri="http://schemas.openxmlformats.org/drawingml/2006/table">
            <a:tbl>
              <a:tblPr/>
              <a:tblGrid>
                <a:gridCol w="370522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618147"/>
              </p:ext>
            </p:extLst>
          </p:nvPr>
        </p:nvGraphicFramePr>
        <p:xfrm>
          <a:off x="4456670" y="2680412"/>
          <a:ext cx="7125729" cy="355600"/>
        </p:xfrm>
        <a:graphic>
          <a:graphicData uri="http://schemas.openxmlformats.org/drawingml/2006/table">
            <a:tbl>
              <a:tblPr/>
              <a:tblGrid>
                <a:gridCol w="712572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355883"/>
              </p:ext>
            </p:extLst>
          </p:nvPr>
        </p:nvGraphicFramePr>
        <p:xfrm>
          <a:off x="7570841" y="3019591"/>
          <a:ext cx="3980065" cy="539461"/>
        </p:xfrm>
        <a:graphic>
          <a:graphicData uri="http://schemas.openxmlformats.org/drawingml/2006/table">
            <a:tbl>
              <a:tblPr/>
              <a:tblGrid>
                <a:gridCol w="398006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946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601552"/>
              </p:ext>
            </p:extLst>
          </p:nvPr>
        </p:nvGraphicFramePr>
        <p:xfrm>
          <a:off x="7570841" y="3544861"/>
          <a:ext cx="3980065" cy="389471"/>
        </p:xfrm>
        <a:graphic>
          <a:graphicData uri="http://schemas.openxmlformats.org/drawingml/2006/table">
            <a:tbl>
              <a:tblPr/>
              <a:tblGrid>
                <a:gridCol w="398006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947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922343"/>
              </p:ext>
            </p:extLst>
          </p:nvPr>
        </p:nvGraphicFramePr>
        <p:xfrm>
          <a:off x="7570841" y="3934332"/>
          <a:ext cx="3980065" cy="332868"/>
        </p:xfrm>
        <a:graphic>
          <a:graphicData uri="http://schemas.openxmlformats.org/drawingml/2006/table">
            <a:tbl>
              <a:tblPr/>
              <a:tblGrid>
                <a:gridCol w="398006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32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88921"/>
              </p:ext>
            </p:extLst>
          </p:nvPr>
        </p:nvGraphicFramePr>
        <p:xfrm>
          <a:off x="5719741" y="4292046"/>
          <a:ext cx="2124795" cy="415052"/>
        </p:xfrm>
        <a:graphic>
          <a:graphicData uri="http://schemas.openxmlformats.org/drawingml/2006/table">
            <a:tbl>
              <a:tblPr/>
              <a:tblGrid>
                <a:gridCol w="21247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1505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325730"/>
              </p:ext>
            </p:extLst>
          </p:nvPr>
        </p:nvGraphicFramePr>
        <p:xfrm>
          <a:off x="5723805" y="5064812"/>
          <a:ext cx="2124795" cy="508932"/>
        </p:xfrm>
        <a:graphic>
          <a:graphicData uri="http://schemas.openxmlformats.org/drawingml/2006/table">
            <a:tbl>
              <a:tblPr/>
              <a:tblGrid>
                <a:gridCol w="21247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089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525985"/>
              </p:ext>
            </p:extLst>
          </p:nvPr>
        </p:nvGraphicFramePr>
        <p:xfrm>
          <a:off x="5723805" y="4697672"/>
          <a:ext cx="2124795" cy="367140"/>
        </p:xfrm>
        <a:graphic>
          <a:graphicData uri="http://schemas.openxmlformats.org/drawingml/2006/table">
            <a:tbl>
              <a:tblPr/>
              <a:tblGrid>
                <a:gridCol w="21247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71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445857"/>
              </p:ext>
            </p:extLst>
          </p:nvPr>
        </p:nvGraphicFramePr>
        <p:xfrm>
          <a:off x="9101495" y="4282620"/>
          <a:ext cx="2480903" cy="415052"/>
        </p:xfrm>
        <a:graphic>
          <a:graphicData uri="http://schemas.openxmlformats.org/drawingml/2006/table">
            <a:tbl>
              <a:tblPr/>
              <a:tblGrid>
                <a:gridCol w="24809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1505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691802"/>
              </p:ext>
            </p:extLst>
          </p:nvPr>
        </p:nvGraphicFramePr>
        <p:xfrm>
          <a:off x="9101493" y="4697672"/>
          <a:ext cx="2480905" cy="367140"/>
        </p:xfrm>
        <a:graphic>
          <a:graphicData uri="http://schemas.openxmlformats.org/drawingml/2006/table">
            <a:tbl>
              <a:tblPr/>
              <a:tblGrid>
                <a:gridCol w="24809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71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592124"/>
              </p:ext>
            </p:extLst>
          </p:nvPr>
        </p:nvGraphicFramePr>
        <p:xfrm>
          <a:off x="9104709" y="5083462"/>
          <a:ext cx="2477690" cy="490281"/>
        </p:xfrm>
        <a:graphic>
          <a:graphicData uri="http://schemas.openxmlformats.org/drawingml/2006/table">
            <a:tbl>
              <a:tblPr/>
              <a:tblGrid>
                <a:gridCol w="247769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9028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sp>
        <p:nvSpPr>
          <p:cNvPr id="48" name="object 9"/>
          <p:cNvSpPr txBox="1"/>
          <p:nvPr/>
        </p:nvSpPr>
        <p:spPr>
          <a:xfrm>
            <a:off x="7848600" y="4631173"/>
            <a:ext cx="880110" cy="282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69">
              <a:lnSpc>
                <a:spcPts val="400"/>
              </a:lnSpc>
              <a:spcBef>
                <a:spcPts val="1305"/>
              </a:spcBef>
            </a:pPr>
            <a:endParaRPr lang="ru-RU" sz="1500" spc="70" dirty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r>
              <a:rPr lang="ru-RU" sz="1500" spc="7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БИК</a:t>
            </a:r>
          </a:p>
        </p:txBody>
      </p:sp>
      <p:sp>
        <p:nvSpPr>
          <p:cNvPr id="49" name="object 9"/>
          <p:cNvSpPr txBox="1"/>
          <p:nvPr/>
        </p:nvSpPr>
        <p:spPr>
          <a:xfrm>
            <a:off x="7848599" y="5002057"/>
            <a:ext cx="1242061" cy="718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69">
              <a:lnSpc>
                <a:spcPts val="400"/>
              </a:lnSpc>
              <a:spcBef>
                <a:spcPts val="1305"/>
              </a:spcBef>
            </a:pPr>
            <a:endParaRPr lang="ru-RU" sz="1500" spc="70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r>
              <a:rPr lang="ru-RU" sz="1500" spc="7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ОКПО,</a:t>
            </a: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r>
              <a:rPr lang="ru-RU" sz="1500" spc="7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ОКОНХ</a:t>
            </a:r>
          </a:p>
          <a:p>
            <a:pPr marL="52069">
              <a:lnSpc>
                <a:spcPts val="400"/>
              </a:lnSpc>
              <a:spcBef>
                <a:spcPts val="1305"/>
              </a:spcBef>
            </a:pPr>
            <a:endParaRPr lang="ru-RU" sz="1500" spc="70" dirty="0" smtClean="0">
              <a:solidFill>
                <a:srgbClr val="3B4450"/>
              </a:solidFill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25150"/>
              </p:ext>
            </p:extLst>
          </p:nvPr>
        </p:nvGraphicFramePr>
        <p:xfrm>
          <a:off x="6457354" y="5575522"/>
          <a:ext cx="5125043" cy="384012"/>
        </p:xfrm>
        <a:graphic>
          <a:graphicData uri="http://schemas.openxmlformats.org/drawingml/2006/table">
            <a:tbl>
              <a:tblPr/>
              <a:tblGrid>
                <a:gridCol w="512504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0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76322"/>
              </p:ext>
            </p:extLst>
          </p:nvPr>
        </p:nvGraphicFramePr>
        <p:xfrm>
          <a:off x="4456670" y="5940883"/>
          <a:ext cx="7125727" cy="432077"/>
        </p:xfrm>
        <a:graphic>
          <a:graphicData uri="http://schemas.openxmlformats.org/drawingml/2006/table">
            <a:tbl>
              <a:tblPr/>
              <a:tblGrid>
                <a:gridCol w="7125727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2077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76200"/>
            <a:ext cx="11963400" cy="1115177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Схема дилерского центра с обозначенной зоной </a:t>
            </a:r>
            <a:r>
              <a:rPr dirty="0" err="1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для</a:t>
            </a: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AVATR</a:t>
            </a:r>
            <a:endParaRPr dirty="0" smtClean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45085" marR="5080">
              <a:lnSpc>
                <a:spcPct val="101000"/>
              </a:lnSpc>
              <a:spcBef>
                <a:spcPts val="1095"/>
              </a:spcBef>
            </a:pP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Необходимо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обозначить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зону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AVATR, а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также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зоны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всех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сторонних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брендов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и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их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наименования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.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Указать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площадь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зоны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шоу-рум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предлагаемой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для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AVATR</a:t>
            </a:r>
            <a:endParaRPr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139839" y="1600200"/>
            <a:ext cx="11875135" cy="5108972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17620" y="3827119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76200"/>
            <a:ext cx="10250805" cy="1115177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Схема </a:t>
            </a:r>
            <a:r>
              <a:rPr dirty="0" err="1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прилегающей</a:t>
            </a: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территории</a:t>
            </a:r>
            <a:endParaRPr dirty="0" smtClean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45085" marR="5080">
              <a:lnSpc>
                <a:spcPct val="101000"/>
              </a:lnSpc>
              <a:spcBef>
                <a:spcPts val="1095"/>
              </a:spcBef>
            </a:pP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Необходимо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обозначить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зону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выделенную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для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парковки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клиентов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AVATR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Отметить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наличие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зарядной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станции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,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указать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ее</a:t>
            </a:r>
            <a:r>
              <a:rPr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мощность</a:t>
            </a:r>
            <a:endParaRPr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839" y="1600200"/>
            <a:ext cx="11875135" cy="5108972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17620" y="3827119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84226"/>
            <a:ext cx="11353800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Идентификация AVATR на фасаде</a:t>
            </a:r>
            <a:endParaRPr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Предложить размещение Word mark и logo AVATR на основном фасаде здания (отметить на фото). Использовать фото актуальное на дату </a:t>
            </a:r>
            <a:r>
              <a:rPr dirty="0" err="1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заполнения</a:t>
            </a:r>
            <a:r>
              <a:rPr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анкеты</a:t>
            </a:r>
            <a:endParaRPr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81065" y="3634841"/>
            <a:ext cx="814938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spc="28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Logo</a:t>
            </a:r>
            <a:endParaRPr sz="195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99210" y="2072377"/>
            <a:ext cx="2088210" cy="20053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81065" y="4075130"/>
            <a:ext cx="814938" cy="145889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381000" y="1524768"/>
            <a:ext cx="8545017" cy="5123180"/>
          </a:xfrm>
          <a:custGeom>
            <a:avLst/>
            <a:gdLst/>
            <a:ahLst/>
            <a:cxnLst/>
            <a:rect l="l" t="t" r="r" b="b"/>
            <a:pathLst>
              <a:path w="8190230" h="5123180">
                <a:moveTo>
                  <a:pt x="0" y="5123173"/>
                </a:moveTo>
                <a:lnTo>
                  <a:pt x="8189803" y="5123173"/>
                </a:lnTo>
                <a:lnTo>
                  <a:pt x="8189803" y="0"/>
                </a:lnTo>
                <a:lnTo>
                  <a:pt x="0" y="0"/>
                </a:lnTo>
                <a:lnTo>
                  <a:pt x="0" y="5123173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>
              <a:latin typeface="AVATR Sans" panose="02000800000000000000" pitchFamily="50" charset="-122"/>
              <a:ea typeface="AVATR Sans" panose="02000800000000000000" pitchFamily="50" charset="-122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4293722" y="3758791"/>
            <a:ext cx="719572" cy="65513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677400" y="1575662"/>
            <a:ext cx="1911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434975" algn="ctr">
              <a:lnSpc>
                <a:spcPct val="100000"/>
              </a:lnSpc>
              <a:spcBef>
                <a:spcPts val="1705"/>
              </a:spcBef>
            </a:pPr>
            <a:r>
              <a:rPr lang="en-US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Word mark</a:t>
            </a:r>
            <a:endParaRPr lang="en-US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068" y="833666"/>
            <a:ext cx="10973199" cy="506141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9134" y="198043"/>
            <a:ext cx="2764790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VATR Sans" panose="02000800000000000000" pitchFamily="50" charset="-122"/>
                <a:ea typeface="AVATR Sans" panose="02000800000000000000" pitchFamily="50" charset="-122"/>
                <a:cs typeface="Arial"/>
              </a:rPr>
              <a:t>Зарядные станции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59634" y="1139329"/>
            <a:ext cx="198183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Наименование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162901" y="1132319"/>
            <a:ext cx="203517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Мощность, kW</a:t>
            </a:r>
            <a:endParaRPr sz="1600" b="1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48709" y="1125816"/>
            <a:ext cx="11722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0525" marR="5080" indent="-37846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Коли-во, шт</a:t>
            </a:r>
            <a:endParaRPr sz="1600" b="1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531927"/>
              </p:ext>
            </p:extLst>
          </p:nvPr>
        </p:nvGraphicFramePr>
        <p:xfrm>
          <a:off x="668068" y="1859280"/>
          <a:ext cx="5885132" cy="1005840"/>
        </p:xfrm>
        <a:graphic>
          <a:graphicData uri="http://schemas.openxmlformats.org/drawingml/2006/table">
            <a:tbl>
              <a:tblPr/>
              <a:tblGrid>
                <a:gridCol w="5885132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78875"/>
              </p:ext>
            </p:extLst>
          </p:nvPr>
        </p:nvGraphicFramePr>
        <p:xfrm>
          <a:off x="660448" y="2865120"/>
          <a:ext cx="5885132" cy="1005840"/>
        </p:xfrm>
        <a:graphic>
          <a:graphicData uri="http://schemas.openxmlformats.org/drawingml/2006/table">
            <a:tbl>
              <a:tblPr/>
              <a:tblGrid>
                <a:gridCol w="5885132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142645"/>
              </p:ext>
            </p:extLst>
          </p:nvPr>
        </p:nvGraphicFramePr>
        <p:xfrm>
          <a:off x="637588" y="3870960"/>
          <a:ext cx="5885132" cy="1005840"/>
        </p:xfrm>
        <a:graphic>
          <a:graphicData uri="http://schemas.openxmlformats.org/drawingml/2006/table">
            <a:tbl>
              <a:tblPr/>
              <a:tblGrid>
                <a:gridCol w="5885132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483423"/>
              </p:ext>
            </p:extLst>
          </p:nvPr>
        </p:nvGraphicFramePr>
        <p:xfrm>
          <a:off x="637588" y="4876800"/>
          <a:ext cx="5885132" cy="1005840"/>
        </p:xfrm>
        <a:graphic>
          <a:graphicData uri="http://schemas.openxmlformats.org/drawingml/2006/table">
            <a:tbl>
              <a:tblPr/>
              <a:tblGrid>
                <a:gridCol w="5885132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391997"/>
              </p:ext>
            </p:extLst>
          </p:nvPr>
        </p:nvGraphicFramePr>
        <p:xfrm>
          <a:off x="6583680" y="1871260"/>
          <a:ext cx="3230880" cy="1005840"/>
        </p:xfrm>
        <a:graphic>
          <a:graphicData uri="http://schemas.openxmlformats.org/drawingml/2006/table">
            <a:tbl>
              <a:tblPr/>
              <a:tblGrid>
                <a:gridCol w="32308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268109"/>
              </p:ext>
            </p:extLst>
          </p:nvPr>
        </p:nvGraphicFramePr>
        <p:xfrm>
          <a:off x="6576060" y="2877100"/>
          <a:ext cx="3230880" cy="1005840"/>
        </p:xfrm>
        <a:graphic>
          <a:graphicData uri="http://schemas.openxmlformats.org/drawingml/2006/table">
            <a:tbl>
              <a:tblPr/>
              <a:tblGrid>
                <a:gridCol w="32308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197450"/>
              </p:ext>
            </p:extLst>
          </p:nvPr>
        </p:nvGraphicFramePr>
        <p:xfrm>
          <a:off x="6553200" y="3882940"/>
          <a:ext cx="3230880" cy="1005840"/>
        </p:xfrm>
        <a:graphic>
          <a:graphicData uri="http://schemas.openxmlformats.org/drawingml/2006/table">
            <a:tbl>
              <a:tblPr/>
              <a:tblGrid>
                <a:gridCol w="32308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23307"/>
              </p:ext>
            </p:extLst>
          </p:nvPr>
        </p:nvGraphicFramePr>
        <p:xfrm>
          <a:off x="6553200" y="4888780"/>
          <a:ext cx="3230880" cy="1005840"/>
        </p:xfrm>
        <a:graphic>
          <a:graphicData uri="http://schemas.openxmlformats.org/drawingml/2006/table">
            <a:tbl>
              <a:tblPr/>
              <a:tblGrid>
                <a:gridCol w="32308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790058"/>
              </p:ext>
            </p:extLst>
          </p:nvPr>
        </p:nvGraphicFramePr>
        <p:xfrm>
          <a:off x="9822180" y="1816100"/>
          <a:ext cx="1819087" cy="1005840"/>
        </p:xfrm>
        <a:graphic>
          <a:graphicData uri="http://schemas.openxmlformats.org/drawingml/2006/table">
            <a:tbl>
              <a:tblPr/>
              <a:tblGrid>
                <a:gridCol w="1819087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457194"/>
              </p:ext>
            </p:extLst>
          </p:nvPr>
        </p:nvGraphicFramePr>
        <p:xfrm>
          <a:off x="9837420" y="2821940"/>
          <a:ext cx="1803848" cy="1005840"/>
        </p:xfrm>
        <a:graphic>
          <a:graphicData uri="http://schemas.openxmlformats.org/drawingml/2006/table">
            <a:tbl>
              <a:tblPr/>
              <a:tblGrid>
                <a:gridCol w="180384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529028"/>
              </p:ext>
            </p:extLst>
          </p:nvPr>
        </p:nvGraphicFramePr>
        <p:xfrm>
          <a:off x="9791700" y="3827780"/>
          <a:ext cx="1849567" cy="1005840"/>
        </p:xfrm>
        <a:graphic>
          <a:graphicData uri="http://schemas.openxmlformats.org/drawingml/2006/table">
            <a:tbl>
              <a:tblPr/>
              <a:tblGrid>
                <a:gridCol w="1849567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007216"/>
              </p:ext>
            </p:extLst>
          </p:nvPr>
        </p:nvGraphicFramePr>
        <p:xfrm>
          <a:off x="9791700" y="4833620"/>
          <a:ext cx="1849567" cy="1005840"/>
        </p:xfrm>
        <a:graphic>
          <a:graphicData uri="http://schemas.openxmlformats.org/drawingml/2006/table">
            <a:tbl>
              <a:tblPr/>
              <a:tblGrid>
                <a:gridCol w="1849567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5216" y="0"/>
            <a:ext cx="11606784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0719" y="105664"/>
            <a:ext cx="108305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Данные о дилерском центре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94578" y="541020"/>
            <a:ext cx="12439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Площадь кв.м.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16495" y="525780"/>
            <a:ext cx="1440180" cy="415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85">
              <a:lnSpc>
                <a:spcPct val="109100"/>
              </a:lnSpc>
              <a:spcBef>
                <a:spcPts val="100"/>
              </a:spcBef>
            </a:pPr>
            <a:r>
              <a:rPr sz="12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Собственность/а ренда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48192" y="525780"/>
            <a:ext cx="1556174" cy="616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9100"/>
              </a:lnSpc>
              <a:spcBef>
                <a:spcPts val="100"/>
              </a:spcBef>
            </a:pPr>
            <a:r>
              <a:rPr sz="12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Дата окончания срока действия договора аренды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8758" y="1323847"/>
            <a:ext cx="806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</a:t>
            </a:r>
            <a:endParaRPr sz="14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8900" y="1363979"/>
            <a:ext cx="31369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Общая площадь земельного участка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0155" y="2141854"/>
            <a:ext cx="1079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endParaRPr sz="14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1280" y="2188464"/>
            <a:ext cx="30143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Общая площадь дилерского центра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0155" y="2961640"/>
            <a:ext cx="1143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Gadugi"/>
              </a:rPr>
              <a:t>3</a:t>
            </a:r>
            <a:endParaRPr sz="1400">
              <a:latin typeface="AVATR Sans" panose="02000800000000000000" pitchFamily="50" charset="-122"/>
              <a:ea typeface="AVATR Sans" panose="02000800000000000000" pitchFamily="50" charset="-122"/>
              <a:cs typeface="Gadug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58900" y="3011296"/>
            <a:ext cx="331025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Открытая демонстрационная площадка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0155" y="3795776"/>
            <a:ext cx="12192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4</a:t>
            </a:r>
            <a:endParaRPr sz="14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51788" y="3820795"/>
            <a:ext cx="2924810" cy="415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09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Площадка для хранения товарных автомобилей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27086" y="4832553"/>
            <a:ext cx="356806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Общая площадь демонстрационных залов (шоу</a:t>
            </a: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Verdana"/>
              </a:rPr>
              <a:t>-</a:t>
            </a: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рум)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6287" y="4894135"/>
            <a:ext cx="1143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Verdana"/>
              </a:rPr>
              <a:t>5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Verdana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84502"/>
              </p:ext>
            </p:extLst>
          </p:nvPr>
        </p:nvGraphicFramePr>
        <p:xfrm>
          <a:off x="5305766" y="1296542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566156"/>
              </p:ext>
            </p:extLst>
          </p:nvPr>
        </p:nvGraphicFramePr>
        <p:xfrm>
          <a:off x="5305766" y="212407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022626"/>
              </p:ext>
            </p:extLst>
          </p:nvPr>
        </p:nvGraphicFramePr>
        <p:xfrm>
          <a:off x="5305766" y="294830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760799"/>
              </p:ext>
            </p:extLst>
          </p:nvPr>
        </p:nvGraphicFramePr>
        <p:xfrm>
          <a:off x="5305766" y="3775838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349482"/>
              </p:ext>
            </p:extLst>
          </p:nvPr>
        </p:nvGraphicFramePr>
        <p:xfrm>
          <a:off x="5311036" y="4599126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818052"/>
              </p:ext>
            </p:extLst>
          </p:nvPr>
        </p:nvGraphicFramePr>
        <p:xfrm>
          <a:off x="6944740" y="1296542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76735"/>
              </p:ext>
            </p:extLst>
          </p:nvPr>
        </p:nvGraphicFramePr>
        <p:xfrm>
          <a:off x="6944740" y="212407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902599"/>
              </p:ext>
            </p:extLst>
          </p:nvPr>
        </p:nvGraphicFramePr>
        <p:xfrm>
          <a:off x="6944740" y="294830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98409"/>
              </p:ext>
            </p:extLst>
          </p:nvPr>
        </p:nvGraphicFramePr>
        <p:xfrm>
          <a:off x="6944740" y="3775838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548129"/>
              </p:ext>
            </p:extLst>
          </p:nvPr>
        </p:nvGraphicFramePr>
        <p:xfrm>
          <a:off x="6950010" y="4599126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944398"/>
              </p:ext>
            </p:extLst>
          </p:nvPr>
        </p:nvGraphicFramePr>
        <p:xfrm>
          <a:off x="8565392" y="1288922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486153"/>
              </p:ext>
            </p:extLst>
          </p:nvPr>
        </p:nvGraphicFramePr>
        <p:xfrm>
          <a:off x="8565392" y="211645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129714"/>
              </p:ext>
            </p:extLst>
          </p:nvPr>
        </p:nvGraphicFramePr>
        <p:xfrm>
          <a:off x="8565392" y="2940685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852079"/>
              </p:ext>
            </p:extLst>
          </p:nvPr>
        </p:nvGraphicFramePr>
        <p:xfrm>
          <a:off x="8565392" y="3768218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001111"/>
              </p:ext>
            </p:extLst>
          </p:nvPr>
        </p:nvGraphicFramePr>
        <p:xfrm>
          <a:off x="8570662" y="4591506"/>
          <a:ext cx="1628434" cy="827533"/>
        </p:xfrm>
        <a:graphic>
          <a:graphicData uri="http://schemas.openxmlformats.org/drawingml/2006/table">
            <a:tbl>
              <a:tblPr/>
              <a:tblGrid>
                <a:gridCol w="162843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753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029" y="98171"/>
            <a:ext cx="2062988" cy="275843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52462" y="470662"/>
          <a:ext cx="9253854" cy="5300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3B4650"/>
                      </a:solidFill>
                      <a:prstDash val="solid"/>
                    </a:lnR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5396229" y="520903"/>
            <a:ext cx="1277620" cy="184785"/>
            <a:chOff x="5396229" y="520903"/>
            <a:chExt cx="1277620" cy="18478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6229" y="520903"/>
              <a:ext cx="937831" cy="1847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9857" y="520903"/>
              <a:ext cx="443864" cy="1847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84949" y="520903"/>
              <a:ext cx="79248" cy="184708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6932421" y="520903"/>
            <a:ext cx="1417955" cy="368300"/>
            <a:chOff x="6932421" y="520903"/>
            <a:chExt cx="1417955" cy="36830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32421" y="520903"/>
              <a:ext cx="1417701" cy="18470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932421" y="704341"/>
              <a:ext cx="684529" cy="184403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8468614" y="520903"/>
            <a:ext cx="1443990" cy="734060"/>
            <a:chOff x="8468614" y="520903"/>
            <a:chExt cx="1443990" cy="734060"/>
          </a:xfrm>
        </p:grpSpPr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68614" y="520903"/>
              <a:ext cx="1443481" cy="18470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68614" y="704341"/>
              <a:ext cx="1417827" cy="18440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68614" y="887221"/>
              <a:ext cx="926249" cy="18440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468614" y="1070101"/>
              <a:ext cx="727201" cy="184403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50417" y="1344422"/>
            <a:ext cx="134111" cy="184403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363725" y="1344422"/>
            <a:ext cx="529589" cy="184403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50417" y="1984197"/>
            <a:ext cx="182879" cy="184708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363725" y="1984197"/>
            <a:ext cx="3438398" cy="18470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50417" y="2624963"/>
            <a:ext cx="195072" cy="184403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1363725" y="2624963"/>
            <a:ext cx="2949575" cy="367665"/>
            <a:chOff x="1363725" y="2624963"/>
            <a:chExt cx="2949575" cy="367665"/>
          </a:xfrm>
        </p:grpSpPr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363725" y="2624963"/>
              <a:ext cx="766356" cy="18440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078481" y="2624963"/>
              <a:ext cx="2234692" cy="18440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363725" y="2807843"/>
              <a:ext cx="1193711" cy="184403"/>
            </a:xfrm>
            <a:prstGeom prst="rect">
              <a:avLst/>
            </a:prstGeom>
          </p:spPr>
        </p:pic>
      </p:grpSp>
      <p:pic>
        <p:nvPicPr>
          <p:cNvPr id="25" name="object 2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750417" y="3264992"/>
            <a:ext cx="210311" cy="184708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63725" y="3264992"/>
            <a:ext cx="3683127" cy="184708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750417" y="3905377"/>
            <a:ext cx="204216" cy="184404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63725" y="3905377"/>
            <a:ext cx="2417318" cy="184404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50417" y="4545457"/>
            <a:ext cx="207264" cy="184404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1363725" y="4545457"/>
            <a:ext cx="3857625" cy="367665"/>
            <a:chOff x="1363725" y="4545457"/>
            <a:chExt cx="3857625" cy="367665"/>
          </a:xfrm>
        </p:grpSpPr>
        <p:pic>
          <p:nvPicPr>
            <p:cNvPr id="31" name="object 3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363725" y="4545457"/>
              <a:ext cx="3857371" cy="184404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363725" y="4728413"/>
              <a:ext cx="1856358" cy="184708"/>
            </a:xfrm>
            <a:prstGeom prst="rect">
              <a:avLst/>
            </a:prstGeom>
          </p:spPr>
        </p:pic>
      </p:grpSp>
      <p:pic>
        <p:nvPicPr>
          <p:cNvPr id="33" name="object 3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50417" y="5185917"/>
            <a:ext cx="179832" cy="184403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363725" y="5185917"/>
            <a:ext cx="2641219" cy="184403"/>
          </a:xfrm>
          <a:prstGeom prst="rect">
            <a:avLst/>
          </a:prstGeom>
        </p:spPr>
      </p:pic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924050"/>
              </p:ext>
            </p:extLst>
          </p:nvPr>
        </p:nvGraphicFramePr>
        <p:xfrm>
          <a:off x="5297805" y="129159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82712"/>
              </p:ext>
            </p:extLst>
          </p:nvPr>
        </p:nvGraphicFramePr>
        <p:xfrm>
          <a:off x="6835140" y="129159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255504"/>
              </p:ext>
            </p:extLst>
          </p:nvPr>
        </p:nvGraphicFramePr>
        <p:xfrm>
          <a:off x="8374760" y="129159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796821"/>
              </p:ext>
            </p:extLst>
          </p:nvPr>
        </p:nvGraphicFramePr>
        <p:xfrm>
          <a:off x="5297805" y="193167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33039"/>
              </p:ext>
            </p:extLst>
          </p:nvPr>
        </p:nvGraphicFramePr>
        <p:xfrm>
          <a:off x="6835140" y="193167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563986"/>
              </p:ext>
            </p:extLst>
          </p:nvPr>
        </p:nvGraphicFramePr>
        <p:xfrm>
          <a:off x="8374760" y="1931671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92097"/>
              </p:ext>
            </p:extLst>
          </p:nvPr>
        </p:nvGraphicFramePr>
        <p:xfrm>
          <a:off x="5292026" y="2566036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43533"/>
              </p:ext>
            </p:extLst>
          </p:nvPr>
        </p:nvGraphicFramePr>
        <p:xfrm>
          <a:off x="6829361" y="2566036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971018"/>
              </p:ext>
            </p:extLst>
          </p:nvPr>
        </p:nvGraphicFramePr>
        <p:xfrm>
          <a:off x="8368981" y="2566036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296447"/>
              </p:ext>
            </p:extLst>
          </p:nvPr>
        </p:nvGraphicFramePr>
        <p:xfrm>
          <a:off x="5302186" y="3214434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668350"/>
              </p:ext>
            </p:extLst>
          </p:nvPr>
        </p:nvGraphicFramePr>
        <p:xfrm>
          <a:off x="6839521" y="3214434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911829"/>
              </p:ext>
            </p:extLst>
          </p:nvPr>
        </p:nvGraphicFramePr>
        <p:xfrm>
          <a:off x="8379141" y="3214434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21833"/>
              </p:ext>
            </p:extLst>
          </p:nvPr>
        </p:nvGraphicFramePr>
        <p:xfrm>
          <a:off x="5292026" y="3848799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8" name="Таблица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826234"/>
              </p:ext>
            </p:extLst>
          </p:nvPr>
        </p:nvGraphicFramePr>
        <p:xfrm>
          <a:off x="6829361" y="3848799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9" name="Таблица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768687"/>
              </p:ext>
            </p:extLst>
          </p:nvPr>
        </p:nvGraphicFramePr>
        <p:xfrm>
          <a:off x="8368981" y="3848799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25357"/>
              </p:ext>
            </p:extLst>
          </p:nvPr>
        </p:nvGraphicFramePr>
        <p:xfrm>
          <a:off x="5302186" y="4497197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95399"/>
              </p:ext>
            </p:extLst>
          </p:nvPr>
        </p:nvGraphicFramePr>
        <p:xfrm>
          <a:off x="6839521" y="4497197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222922"/>
              </p:ext>
            </p:extLst>
          </p:nvPr>
        </p:nvGraphicFramePr>
        <p:xfrm>
          <a:off x="8379141" y="4497197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25357"/>
              </p:ext>
            </p:extLst>
          </p:nvPr>
        </p:nvGraphicFramePr>
        <p:xfrm>
          <a:off x="5292026" y="5125848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95399"/>
              </p:ext>
            </p:extLst>
          </p:nvPr>
        </p:nvGraphicFramePr>
        <p:xfrm>
          <a:off x="6829361" y="5125848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222922"/>
              </p:ext>
            </p:extLst>
          </p:nvPr>
        </p:nvGraphicFramePr>
        <p:xfrm>
          <a:off x="8368981" y="5125848"/>
          <a:ext cx="1537335" cy="640080"/>
        </p:xfrm>
        <a:graphic>
          <a:graphicData uri="http://schemas.openxmlformats.org/drawingml/2006/table">
            <a:tbl>
              <a:tblPr/>
              <a:tblGrid>
                <a:gridCol w="153733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19" y="0"/>
            <a:ext cx="1161288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0718" y="105664"/>
            <a:ext cx="480568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VATR Sans" panose="02000800000000000000" pitchFamily="50" charset="-122"/>
                <a:ea typeface="AVATR Sans" panose="02000800000000000000" pitchFamily="50" charset="-122"/>
              </a:rPr>
              <a:t>Данные по складу запасных частей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13022" y="516635"/>
            <a:ext cx="12439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Ппощадь кв.м.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59271" y="516635"/>
            <a:ext cx="1929764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Собственность/аренда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1203" y="501395"/>
            <a:ext cx="18637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100"/>
              </a:lnSpc>
              <a:spcBef>
                <a:spcPts val="100"/>
              </a:spcBef>
            </a:pP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Дата окончания срока действия договора аренды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8758" y="1140840"/>
            <a:ext cx="806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8900" y="1156715"/>
            <a:ext cx="195262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Скпад запасных частей</a:t>
            </a:r>
            <a:endParaRPr sz="11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0155" y="1776221"/>
            <a:ext cx="107950" cy="2051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endParaRPr sz="125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0155" y="2413000"/>
            <a:ext cx="1143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Gadugi"/>
              </a:rPr>
              <a:t>3</a:t>
            </a:r>
            <a:endParaRPr sz="1300">
              <a:latin typeface="AVATR Sans" panose="02000800000000000000" pitchFamily="50" charset="-122"/>
              <a:ea typeface="AVATR Sans" panose="02000800000000000000" pitchFamily="50" charset="-122"/>
              <a:cs typeface="Gadug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51407" y="1783080"/>
            <a:ext cx="1988820" cy="7637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85">
              <a:lnSpc>
                <a:spcPct val="109100"/>
              </a:lnSpc>
              <a:spcBef>
                <a:spcPts val="100"/>
              </a:spcBef>
            </a:pP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Скпадские </a:t>
            </a:r>
            <a:r>
              <a:rPr sz="1100" dirty="0" err="1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помещения</a:t>
            </a: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endParaRPr lang="en-US" sz="1100" dirty="0" smtClean="0">
              <a:solidFill>
                <a:srgbClr val="444753"/>
              </a:solidFill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2700" marR="5080" indent="6985">
              <a:lnSpc>
                <a:spcPct val="109100"/>
              </a:lnSpc>
              <a:spcBef>
                <a:spcPts val="100"/>
              </a:spcBef>
            </a:pPr>
            <a:r>
              <a:rPr sz="1100"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дпя</a:t>
            </a:r>
            <a:r>
              <a:rPr sz="110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хранения </a:t>
            </a:r>
            <a:r>
              <a:rPr sz="1100" dirty="0" err="1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запасных</a:t>
            </a: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100"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частей</a:t>
            </a:r>
            <a:r>
              <a:rPr lang="en-US" sz="110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/>
            </a:r>
            <a:br>
              <a:rPr lang="en-US" sz="1100" dirty="0"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</a:b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0155" y="3062604"/>
            <a:ext cx="1219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4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52803" y="3062351"/>
            <a:ext cx="1779905" cy="385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 marR="5080" indent="-7620">
              <a:lnSpc>
                <a:spcPct val="109500"/>
              </a:lnSpc>
              <a:spcBef>
                <a:spcPts val="100"/>
              </a:spcBef>
            </a:pP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Административно- Бытовые помещения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3330" y="3718432"/>
            <a:ext cx="11557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5</a:t>
            </a:r>
            <a:endParaRPr sz="110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1533" y="3704590"/>
            <a:ext cx="2064385" cy="3818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85">
              <a:lnSpc>
                <a:spcPct val="109200"/>
              </a:lnSpc>
              <a:spcBef>
                <a:spcPts val="100"/>
              </a:spcBef>
            </a:pPr>
            <a:r>
              <a:rPr sz="1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Стоянка (дпя а/м посетитепей,персонапа)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127760"/>
              </p:ext>
            </p:extLst>
          </p:nvPr>
        </p:nvGraphicFramePr>
        <p:xfrm>
          <a:off x="3518535" y="368427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2539"/>
              </p:ext>
            </p:extLst>
          </p:nvPr>
        </p:nvGraphicFramePr>
        <p:xfrm>
          <a:off x="5774055" y="368427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234792"/>
              </p:ext>
            </p:extLst>
          </p:nvPr>
        </p:nvGraphicFramePr>
        <p:xfrm>
          <a:off x="8022209" y="368046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8029"/>
              </p:ext>
            </p:extLst>
          </p:nvPr>
        </p:nvGraphicFramePr>
        <p:xfrm>
          <a:off x="3518535" y="304038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707172"/>
              </p:ext>
            </p:extLst>
          </p:nvPr>
        </p:nvGraphicFramePr>
        <p:xfrm>
          <a:off x="5774055" y="304038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966453"/>
              </p:ext>
            </p:extLst>
          </p:nvPr>
        </p:nvGraphicFramePr>
        <p:xfrm>
          <a:off x="8022209" y="303657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127760"/>
              </p:ext>
            </p:extLst>
          </p:nvPr>
        </p:nvGraphicFramePr>
        <p:xfrm>
          <a:off x="3518535" y="240030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2539"/>
              </p:ext>
            </p:extLst>
          </p:nvPr>
        </p:nvGraphicFramePr>
        <p:xfrm>
          <a:off x="5774055" y="240030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98426"/>
              </p:ext>
            </p:extLst>
          </p:nvPr>
        </p:nvGraphicFramePr>
        <p:xfrm>
          <a:off x="8022209" y="239649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204196"/>
              </p:ext>
            </p:extLst>
          </p:nvPr>
        </p:nvGraphicFramePr>
        <p:xfrm>
          <a:off x="3518535" y="175641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125250"/>
              </p:ext>
            </p:extLst>
          </p:nvPr>
        </p:nvGraphicFramePr>
        <p:xfrm>
          <a:off x="5774055" y="175641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390977"/>
              </p:ext>
            </p:extLst>
          </p:nvPr>
        </p:nvGraphicFramePr>
        <p:xfrm>
          <a:off x="8022209" y="1752600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204196"/>
              </p:ext>
            </p:extLst>
          </p:nvPr>
        </p:nvGraphicFramePr>
        <p:xfrm>
          <a:off x="3518535" y="1123677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125250"/>
              </p:ext>
            </p:extLst>
          </p:nvPr>
        </p:nvGraphicFramePr>
        <p:xfrm>
          <a:off x="5774055" y="1123677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390977"/>
              </p:ext>
            </p:extLst>
          </p:nvPr>
        </p:nvGraphicFramePr>
        <p:xfrm>
          <a:off x="8022209" y="1119867"/>
          <a:ext cx="2255520" cy="640080"/>
        </p:xfrm>
        <a:graphic>
          <a:graphicData uri="http://schemas.openxmlformats.org/drawingml/2006/table">
            <a:tbl>
              <a:tblPr/>
              <a:tblGrid>
                <a:gridCol w="22555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1267331" y="2413000"/>
            <a:ext cx="1842644" cy="474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6985">
              <a:lnSpc>
                <a:spcPct val="109100"/>
              </a:lnSpc>
              <a:spcBef>
                <a:spcPts val="100"/>
              </a:spcBef>
            </a:pPr>
            <a:r>
              <a:rPr lang="ru-RU" sz="1100" dirty="0" err="1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Скпад</a:t>
            </a:r>
            <a:r>
              <a:rPr lang="ru-RU" sz="110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дефектных </a:t>
            </a:r>
          </a:p>
          <a:p>
            <a:pPr marL="12700" marR="5080" indent="6985">
              <a:lnSpc>
                <a:spcPct val="109100"/>
              </a:lnSpc>
              <a:spcBef>
                <a:spcPts val="100"/>
              </a:spcBef>
            </a:pPr>
            <a:r>
              <a:rPr lang="ru-RU" sz="110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запасных частей</a:t>
            </a:r>
            <a:endParaRPr lang="ru-RU"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19" y="0"/>
            <a:ext cx="11612880" cy="6858000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06121"/>
              </p:ext>
            </p:extLst>
          </p:nvPr>
        </p:nvGraphicFramePr>
        <p:xfrm>
          <a:off x="712851" y="496303"/>
          <a:ext cx="10257153" cy="4832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6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9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spc="0" dirty="0">
                          <a:solidFill>
                            <a:srgbClr val="3B44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Lucida Sans Unicode"/>
                        </a:rPr>
                        <a:t>Наименование оборудования</a:t>
                      </a:r>
                      <a:endParaRPr sz="1100" spc="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Lucida Sans Unicode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13227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spc="0" dirty="0">
                          <a:solidFill>
                            <a:srgbClr val="3B44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Lucida Sans Unicode"/>
                        </a:rPr>
                        <a:t>Наличие на предприятии</a:t>
                      </a:r>
                      <a:endParaRPr sz="1100" spc="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Lucida Sans Unicode"/>
                      </a:endParaRPr>
                    </a:p>
                    <a:p>
                      <a:pPr marL="1322705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100" spc="0" dirty="0">
                          <a:solidFill>
                            <a:srgbClr val="3B44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Lucida Sans Unicode"/>
                        </a:rPr>
                        <a:t>Модель</a:t>
                      </a:r>
                      <a:endParaRPr sz="1100" spc="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Lucida Sans Unicode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1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  <a:p>
                      <a:pPr marL="629285">
                        <a:lnSpc>
                          <a:spcPct val="100000"/>
                        </a:lnSpc>
                      </a:pPr>
                      <a:r>
                        <a:rPr sz="1100" spc="0" dirty="0">
                          <a:solidFill>
                            <a:srgbClr val="3B44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Lucida Sans Unicode"/>
                        </a:rPr>
                        <a:t>Коп-во (шт.)</a:t>
                      </a:r>
                      <a:endParaRPr sz="11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Lucida Sans Unicode"/>
                      </a:endParaRPr>
                    </a:p>
                  </a:txBody>
                  <a:tcPr marL="0" marR="0" marT="12192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1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298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2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908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3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1181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4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5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6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7</a:t>
                      </a:r>
                      <a:endParaRPr sz="12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8382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8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44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9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10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11</a:t>
                      </a:r>
                      <a:endParaRPr sz="12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850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50" spc="0" dirty="0">
                          <a:solidFill>
                            <a:srgbClr val="444753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Arial MT"/>
                        </a:rPr>
                        <a:t>12</a:t>
                      </a:r>
                      <a:endParaRPr sz="125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Arial MT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spc="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0718" y="105664"/>
            <a:ext cx="1196848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17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Технологическое оснащение (оборудование) для работы с электрическими а/м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539612"/>
              </p:ext>
            </p:extLst>
          </p:nvPr>
        </p:nvGraphicFramePr>
        <p:xfrm>
          <a:off x="1436370" y="982979"/>
          <a:ext cx="5103495" cy="388621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862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91875"/>
              </p:ext>
            </p:extLst>
          </p:nvPr>
        </p:nvGraphicFramePr>
        <p:xfrm>
          <a:off x="1436369" y="1371600"/>
          <a:ext cx="5103495" cy="430530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053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439128"/>
              </p:ext>
            </p:extLst>
          </p:nvPr>
        </p:nvGraphicFramePr>
        <p:xfrm>
          <a:off x="1436368" y="1801223"/>
          <a:ext cx="5103495" cy="370478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7047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167027"/>
              </p:ext>
            </p:extLst>
          </p:nvPr>
        </p:nvGraphicFramePr>
        <p:xfrm>
          <a:off x="1436368" y="2171701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430748"/>
              </p:ext>
            </p:extLst>
          </p:nvPr>
        </p:nvGraphicFramePr>
        <p:xfrm>
          <a:off x="1436367" y="2533652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299823"/>
              </p:ext>
            </p:extLst>
          </p:nvPr>
        </p:nvGraphicFramePr>
        <p:xfrm>
          <a:off x="1436367" y="2895603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92266"/>
              </p:ext>
            </p:extLst>
          </p:nvPr>
        </p:nvGraphicFramePr>
        <p:xfrm>
          <a:off x="1442079" y="3265174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066045"/>
              </p:ext>
            </p:extLst>
          </p:nvPr>
        </p:nvGraphicFramePr>
        <p:xfrm>
          <a:off x="1436367" y="3634745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932702"/>
              </p:ext>
            </p:extLst>
          </p:nvPr>
        </p:nvGraphicFramePr>
        <p:xfrm>
          <a:off x="1438269" y="3992433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22154"/>
              </p:ext>
            </p:extLst>
          </p:nvPr>
        </p:nvGraphicFramePr>
        <p:xfrm>
          <a:off x="1436367" y="4358647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357695"/>
              </p:ext>
            </p:extLst>
          </p:nvPr>
        </p:nvGraphicFramePr>
        <p:xfrm>
          <a:off x="1432557" y="4718691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677601"/>
              </p:ext>
            </p:extLst>
          </p:nvPr>
        </p:nvGraphicFramePr>
        <p:xfrm>
          <a:off x="1436361" y="5094521"/>
          <a:ext cx="5103495" cy="360044"/>
        </p:xfrm>
        <a:graphic>
          <a:graphicData uri="http://schemas.openxmlformats.org/drawingml/2006/table">
            <a:tbl>
              <a:tblPr/>
              <a:tblGrid>
                <a:gridCol w="510349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20522"/>
              </p:ext>
            </p:extLst>
          </p:nvPr>
        </p:nvGraphicFramePr>
        <p:xfrm>
          <a:off x="6536052" y="982979"/>
          <a:ext cx="3295659" cy="388621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862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445834"/>
              </p:ext>
            </p:extLst>
          </p:nvPr>
        </p:nvGraphicFramePr>
        <p:xfrm>
          <a:off x="6536051" y="1371600"/>
          <a:ext cx="3295659" cy="430530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053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010516"/>
              </p:ext>
            </p:extLst>
          </p:nvPr>
        </p:nvGraphicFramePr>
        <p:xfrm>
          <a:off x="6536050" y="1801223"/>
          <a:ext cx="3295659" cy="370478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7047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085731"/>
              </p:ext>
            </p:extLst>
          </p:nvPr>
        </p:nvGraphicFramePr>
        <p:xfrm>
          <a:off x="6536050" y="2171701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178531"/>
              </p:ext>
            </p:extLst>
          </p:nvPr>
        </p:nvGraphicFramePr>
        <p:xfrm>
          <a:off x="6536049" y="2533652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044234"/>
              </p:ext>
            </p:extLst>
          </p:nvPr>
        </p:nvGraphicFramePr>
        <p:xfrm>
          <a:off x="6536049" y="2895603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751248"/>
              </p:ext>
            </p:extLst>
          </p:nvPr>
        </p:nvGraphicFramePr>
        <p:xfrm>
          <a:off x="6541761" y="3265174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989651"/>
              </p:ext>
            </p:extLst>
          </p:nvPr>
        </p:nvGraphicFramePr>
        <p:xfrm>
          <a:off x="6536049" y="3634745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72779"/>
              </p:ext>
            </p:extLst>
          </p:nvPr>
        </p:nvGraphicFramePr>
        <p:xfrm>
          <a:off x="6537951" y="3992433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189843"/>
              </p:ext>
            </p:extLst>
          </p:nvPr>
        </p:nvGraphicFramePr>
        <p:xfrm>
          <a:off x="6536049" y="4358647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86657"/>
              </p:ext>
            </p:extLst>
          </p:nvPr>
        </p:nvGraphicFramePr>
        <p:xfrm>
          <a:off x="6532239" y="4718691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967068"/>
              </p:ext>
            </p:extLst>
          </p:nvPr>
        </p:nvGraphicFramePr>
        <p:xfrm>
          <a:off x="6536043" y="5094521"/>
          <a:ext cx="3295659" cy="360044"/>
        </p:xfrm>
        <a:graphic>
          <a:graphicData uri="http://schemas.openxmlformats.org/drawingml/2006/table">
            <a:tbl>
              <a:tblPr/>
              <a:tblGrid>
                <a:gridCol w="329565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776538"/>
              </p:ext>
            </p:extLst>
          </p:nvPr>
        </p:nvGraphicFramePr>
        <p:xfrm>
          <a:off x="9835513" y="982979"/>
          <a:ext cx="1727494" cy="388621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862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10642"/>
              </p:ext>
            </p:extLst>
          </p:nvPr>
        </p:nvGraphicFramePr>
        <p:xfrm>
          <a:off x="9835512" y="1371600"/>
          <a:ext cx="1727494" cy="430530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053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610064"/>
              </p:ext>
            </p:extLst>
          </p:nvPr>
        </p:nvGraphicFramePr>
        <p:xfrm>
          <a:off x="9835511" y="1801223"/>
          <a:ext cx="1727494" cy="370478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7047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760643"/>
              </p:ext>
            </p:extLst>
          </p:nvPr>
        </p:nvGraphicFramePr>
        <p:xfrm>
          <a:off x="9835511" y="2171701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818875"/>
              </p:ext>
            </p:extLst>
          </p:nvPr>
        </p:nvGraphicFramePr>
        <p:xfrm>
          <a:off x="9835510" y="2533652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617390"/>
              </p:ext>
            </p:extLst>
          </p:nvPr>
        </p:nvGraphicFramePr>
        <p:xfrm>
          <a:off x="9835510" y="2895603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729560"/>
              </p:ext>
            </p:extLst>
          </p:nvPr>
        </p:nvGraphicFramePr>
        <p:xfrm>
          <a:off x="9841222" y="3265174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849076"/>
              </p:ext>
            </p:extLst>
          </p:nvPr>
        </p:nvGraphicFramePr>
        <p:xfrm>
          <a:off x="9835510" y="3634745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556182"/>
              </p:ext>
            </p:extLst>
          </p:nvPr>
        </p:nvGraphicFramePr>
        <p:xfrm>
          <a:off x="9837412" y="3992433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067846"/>
              </p:ext>
            </p:extLst>
          </p:nvPr>
        </p:nvGraphicFramePr>
        <p:xfrm>
          <a:off x="9835510" y="4358647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067665"/>
              </p:ext>
            </p:extLst>
          </p:nvPr>
        </p:nvGraphicFramePr>
        <p:xfrm>
          <a:off x="9831700" y="4718691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044633"/>
              </p:ext>
            </p:extLst>
          </p:nvPr>
        </p:nvGraphicFramePr>
        <p:xfrm>
          <a:off x="9835504" y="5094521"/>
          <a:ext cx="1727494" cy="360044"/>
        </p:xfrm>
        <a:graphic>
          <a:graphicData uri="http://schemas.openxmlformats.org/drawingml/2006/table">
            <a:tbl>
              <a:tblPr/>
              <a:tblGrid>
                <a:gridCol w="172749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6004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19" y="0"/>
            <a:ext cx="11612880" cy="6858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38758" y="1685035"/>
            <a:ext cx="123189" cy="25750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  <a:p>
            <a:pPr marL="13970">
              <a:lnSpc>
                <a:spcPct val="100000"/>
              </a:lnSpc>
            </a:pPr>
            <a:r>
              <a:rPr sz="12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2</a:t>
            </a: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 marL="13970">
              <a:lnSpc>
                <a:spcPct val="100000"/>
              </a:lnSpc>
            </a:pPr>
            <a:r>
              <a:rPr sz="13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3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  <a:p>
            <a:pPr marL="13970">
              <a:lnSpc>
                <a:spcPct val="100000"/>
              </a:lnSpc>
              <a:spcBef>
                <a:spcPts val="1515"/>
              </a:spcBef>
            </a:pPr>
            <a:r>
              <a:rPr sz="1250" spc="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4</a:t>
            </a: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 marL="17145">
              <a:lnSpc>
                <a:spcPct val="100000"/>
              </a:lnSpc>
            </a:pPr>
            <a:r>
              <a:rPr sz="12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5</a:t>
            </a: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 marL="17145">
              <a:lnSpc>
                <a:spcPct val="100000"/>
              </a:lnSpc>
            </a:pPr>
            <a:r>
              <a:rPr sz="12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6</a:t>
            </a: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7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51635" y="1283715"/>
            <a:ext cx="413956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sz="1300" spc="70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Отве</a:t>
            </a:r>
            <a:r>
              <a:rPr sz="1300" spc="70" dirty="0" err="1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тств</a:t>
            </a:r>
            <a:r>
              <a:rPr sz="1300" spc="70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енное</a:t>
            </a:r>
            <a:r>
              <a:rPr sz="1300" spc="9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sz="1300" spc="5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лицо</a:t>
            </a:r>
            <a:r>
              <a:rPr sz="1300" spc="12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sz="1300" spc="5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за</a:t>
            </a:r>
            <a:r>
              <a:rPr sz="1300" spc="13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sz="1300" spc="20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заполнение</a:t>
            </a:r>
            <a:r>
              <a:rPr sz="1300" spc="11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sz="1300" spc="60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анкеты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4000" y="1524000"/>
            <a:ext cx="5029200" cy="282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2644775" indent="7620">
              <a:lnSpc>
                <a:spcPct val="195100"/>
              </a:lnSpc>
              <a:spcBef>
                <a:spcPts val="15"/>
              </a:spcBef>
            </a:pPr>
            <a:r>
              <a:rPr lang="ru-RU" sz="1300" spc="7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Фамилия </a:t>
            </a:r>
          </a:p>
          <a:p>
            <a:pPr marL="12700" marR="2644775" indent="7620">
              <a:lnSpc>
                <a:spcPct val="195100"/>
              </a:lnSpc>
              <a:spcBef>
                <a:spcPts val="15"/>
              </a:spcBef>
            </a:pPr>
            <a:r>
              <a:rPr lang="ru-RU" sz="1300" spc="-2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Имя </a:t>
            </a:r>
          </a:p>
          <a:p>
            <a:pPr marL="12700" marR="2644775" indent="7620">
              <a:lnSpc>
                <a:spcPct val="195100"/>
              </a:lnSpc>
              <a:spcBef>
                <a:spcPts val="15"/>
              </a:spcBef>
            </a:pPr>
            <a:r>
              <a:rPr lang="ru-RU" sz="1300" spc="5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Отчество </a:t>
            </a:r>
            <a:endParaRPr lang="en-US" sz="1300" spc="55" dirty="0" smtClean="0">
              <a:solidFill>
                <a:srgbClr val="444753"/>
              </a:solidFill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  <a:p>
            <a:pPr marL="12700" marR="2644775" indent="7620">
              <a:lnSpc>
                <a:spcPct val="195100"/>
              </a:lnSpc>
              <a:spcBef>
                <a:spcPts val="15"/>
              </a:spcBef>
            </a:pPr>
            <a:r>
              <a:rPr lang="ru-RU" sz="1300" spc="7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Должность</a:t>
            </a:r>
            <a:endParaRPr lang="ru-RU" sz="1300" dirty="0" smtClean="0"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  <a:p>
            <a:pPr marL="12700" marR="1835150" indent="10160">
              <a:lnSpc>
                <a:spcPct val="195000"/>
              </a:lnSpc>
              <a:spcBef>
                <a:spcPts val="5"/>
              </a:spcBef>
            </a:pPr>
            <a:r>
              <a:rPr lang="ru-RU" sz="1300" spc="2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Контактный</a:t>
            </a:r>
            <a:r>
              <a:rPr lang="ru-RU" sz="1300" spc="33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lang="ru-RU" sz="1300" spc="8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телефон</a:t>
            </a:r>
            <a:endParaRPr lang="en-US" sz="1300" spc="85" dirty="0" smtClean="0">
              <a:solidFill>
                <a:srgbClr val="444753"/>
              </a:solidFill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  <a:p>
            <a:pPr marL="12700" marR="1835150" indent="10160">
              <a:lnSpc>
                <a:spcPct val="195000"/>
              </a:lnSpc>
              <a:spcBef>
                <a:spcPts val="5"/>
              </a:spcBef>
            </a:pPr>
            <a:r>
              <a:rPr lang="ru-RU" sz="1300" spc="1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Электронный</a:t>
            </a:r>
            <a:r>
              <a:rPr lang="ru-RU" sz="1300" spc="42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lang="ru-RU" sz="1300" spc="6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адрес</a:t>
            </a:r>
            <a:endParaRPr lang="en-US" sz="1300" spc="65" dirty="0" smtClean="0">
              <a:solidFill>
                <a:srgbClr val="444753"/>
              </a:solidFill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  <a:p>
            <a:pPr marL="12700" marR="1835150" indent="10160">
              <a:lnSpc>
                <a:spcPct val="195000"/>
              </a:lnSpc>
              <a:spcBef>
                <a:spcPts val="5"/>
              </a:spcBef>
            </a:pPr>
            <a:r>
              <a:rPr lang="ru-RU" sz="1300" spc="65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Дата</a:t>
            </a:r>
            <a:r>
              <a:rPr lang="ru-RU" sz="1300" spc="5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 </a:t>
            </a:r>
            <a:r>
              <a:rPr lang="ru-RU" sz="1300" spc="-10" dirty="0" smtClean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"/>
              </a:rPr>
              <a:t>заполнения</a:t>
            </a:r>
            <a:endParaRPr lang="ru-RU" sz="1300" dirty="0">
              <a:latin typeface="AVATR Sans" panose="02000800000000000000" pitchFamily="50" charset="-122"/>
              <a:ea typeface="AVATR Sans" panose="02000800000000000000" pitchFamily="50" charset="-122"/>
              <a:cs typeface="Segoe UI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40872"/>
              </p:ext>
            </p:extLst>
          </p:nvPr>
        </p:nvGraphicFramePr>
        <p:xfrm>
          <a:off x="5960745" y="1659380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278064"/>
              </p:ext>
            </p:extLst>
          </p:nvPr>
        </p:nvGraphicFramePr>
        <p:xfrm>
          <a:off x="5960745" y="2042160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80487"/>
              </p:ext>
            </p:extLst>
          </p:nvPr>
        </p:nvGraphicFramePr>
        <p:xfrm>
          <a:off x="5960745" y="2424940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831575"/>
              </p:ext>
            </p:extLst>
          </p:nvPr>
        </p:nvGraphicFramePr>
        <p:xfrm>
          <a:off x="5960745" y="2811840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84433"/>
              </p:ext>
            </p:extLst>
          </p:nvPr>
        </p:nvGraphicFramePr>
        <p:xfrm>
          <a:off x="5960744" y="3203178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43058"/>
              </p:ext>
            </p:extLst>
          </p:nvPr>
        </p:nvGraphicFramePr>
        <p:xfrm>
          <a:off x="5960744" y="3605608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43058"/>
              </p:ext>
            </p:extLst>
          </p:nvPr>
        </p:nvGraphicFramePr>
        <p:xfrm>
          <a:off x="5960744" y="3988483"/>
          <a:ext cx="5602605" cy="382780"/>
        </p:xfrm>
        <a:graphic>
          <a:graphicData uri="http://schemas.openxmlformats.org/drawingml/2006/table">
            <a:tbl>
              <a:tblPr/>
              <a:tblGrid>
                <a:gridCol w="560260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pic>
        <p:nvPicPr>
          <p:cNvPr id="1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4029" y="98171"/>
            <a:ext cx="2627376" cy="275843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029" y="98171"/>
            <a:ext cx="2627376" cy="275843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52462" y="1265936"/>
          <a:ext cx="10909935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7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8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3B4650"/>
                      </a:solidFill>
                      <a:prstDash val="solid"/>
                    </a:lnR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1663954" y="1316736"/>
            <a:ext cx="9417050" cy="367665"/>
            <a:chOff x="1663954" y="1316736"/>
            <a:chExt cx="9417050" cy="36766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63954" y="1316736"/>
              <a:ext cx="5313934" cy="18440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28357" y="1316736"/>
              <a:ext cx="4152392" cy="18440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63954" y="1499311"/>
              <a:ext cx="2809747" cy="184708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0417" y="1774189"/>
            <a:ext cx="134111" cy="184403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63954" y="1774189"/>
            <a:ext cx="884796" cy="18440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50417" y="2160777"/>
            <a:ext cx="182879" cy="18440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63954" y="2160777"/>
            <a:ext cx="467359" cy="18440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0417" y="2547492"/>
            <a:ext cx="195072" cy="184403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663954" y="2547492"/>
            <a:ext cx="881253" cy="184403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50417" y="2933649"/>
            <a:ext cx="210311" cy="18470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663954" y="2933649"/>
            <a:ext cx="1049870" cy="18470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50417" y="3320796"/>
            <a:ext cx="204216" cy="184403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663954" y="3320796"/>
            <a:ext cx="1847088" cy="184403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50417" y="3707638"/>
            <a:ext cx="207264" cy="184404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663954" y="3707638"/>
            <a:ext cx="1723644" cy="184404"/>
          </a:xfrm>
          <a:prstGeom prst="rect">
            <a:avLst/>
          </a:prstGeom>
        </p:spPr>
      </p:pic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430883"/>
              </p:ext>
            </p:extLst>
          </p:nvPr>
        </p:nvGraphicFramePr>
        <p:xfrm>
          <a:off x="5953125" y="1720595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691830"/>
              </p:ext>
            </p:extLst>
          </p:nvPr>
        </p:nvGraphicFramePr>
        <p:xfrm>
          <a:off x="5953124" y="2103375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838018"/>
              </p:ext>
            </p:extLst>
          </p:nvPr>
        </p:nvGraphicFramePr>
        <p:xfrm>
          <a:off x="5953124" y="2497325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430883"/>
              </p:ext>
            </p:extLst>
          </p:nvPr>
        </p:nvGraphicFramePr>
        <p:xfrm>
          <a:off x="5952806" y="2878321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691830"/>
              </p:ext>
            </p:extLst>
          </p:nvPr>
        </p:nvGraphicFramePr>
        <p:xfrm>
          <a:off x="5952805" y="3261101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838018"/>
              </p:ext>
            </p:extLst>
          </p:nvPr>
        </p:nvGraphicFramePr>
        <p:xfrm>
          <a:off x="5952805" y="3655051"/>
          <a:ext cx="5608955" cy="382780"/>
        </p:xfrm>
        <a:graphic>
          <a:graphicData uri="http://schemas.openxmlformats.org/drawingml/2006/table">
            <a:tbl>
              <a:tblPr/>
              <a:tblGrid>
                <a:gridCol w="56089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278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19" y="0"/>
            <a:ext cx="1161288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AVATR Sans" panose="02000800000000000000" pitchFamily="50" charset="-122"/>
                <a:ea typeface="AVATR Sans" panose="02000800000000000000" pitchFamily="50" charset="-122"/>
              </a:rPr>
              <a:t>Основная деятельность компании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94536" y="515620"/>
            <a:ext cx="2772664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70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Основной</a:t>
            </a:r>
            <a:r>
              <a:rPr sz="1300" spc="240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300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Бизнес</a:t>
            </a:r>
            <a:r>
              <a:rPr sz="1300" spc="60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300" spc="5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компании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1806" y="1584578"/>
            <a:ext cx="12192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2</a:t>
            </a:r>
            <a:endParaRPr sz="14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94536" y="1606803"/>
            <a:ext cx="2925064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6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Структура</a:t>
            </a:r>
            <a:r>
              <a:rPr sz="1300" spc="-1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z="1300" spc="55" dirty="0">
                <a:solidFill>
                  <a:srgbClr val="575C6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компании/холдинга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1806" y="3852417"/>
            <a:ext cx="127635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3</a:t>
            </a:r>
            <a:endParaRPr sz="1450" dirty="0">
              <a:latin typeface="AVATR Sans" panose="02000800000000000000" pitchFamily="50" charset="-122"/>
              <a:ea typeface="AVATR Sans" panose="02000800000000000000" pitchFamily="50" charset="-122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00212" y="3886403"/>
            <a:ext cx="2766988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300" spc="1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Опыт</a:t>
            </a:r>
            <a:r>
              <a:rPr sz="1300" spc="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взаимодействия</a:t>
            </a:r>
            <a:r>
              <a:rPr sz="1300" spc="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 </a:t>
            </a:r>
            <a:r>
              <a:rPr sz="13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премиальными</a:t>
            </a:r>
            <a:r>
              <a:rPr sz="1300" spc="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(включая </a:t>
            </a:r>
            <a:r>
              <a:rPr sz="13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электрические)</a:t>
            </a:r>
            <a:r>
              <a:rPr sz="1300" spc="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марками </a:t>
            </a:r>
            <a:r>
              <a:rPr sz="13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автопроизводителей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788301"/>
              </p:ext>
            </p:extLst>
          </p:nvPr>
        </p:nvGraphicFramePr>
        <p:xfrm>
          <a:off x="4495800" y="457200"/>
          <a:ext cx="7091679" cy="1138045"/>
        </p:xfrm>
        <a:graphic>
          <a:graphicData uri="http://schemas.openxmlformats.org/drawingml/2006/table">
            <a:tbl>
              <a:tblPr/>
              <a:tblGrid>
                <a:gridCol w="709167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138045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168297"/>
              </p:ext>
            </p:extLst>
          </p:nvPr>
        </p:nvGraphicFramePr>
        <p:xfrm>
          <a:off x="4477873" y="3852417"/>
          <a:ext cx="7109606" cy="2243583"/>
        </p:xfrm>
        <a:graphic>
          <a:graphicData uri="http://schemas.openxmlformats.org/drawingml/2006/table">
            <a:tbl>
              <a:tblPr/>
              <a:tblGrid>
                <a:gridCol w="710960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2243583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7654422" y="2372961"/>
            <a:ext cx="719572" cy="655133"/>
          </a:xfrm>
          <a:prstGeom prst="rect">
            <a:avLst/>
          </a:prstGeom>
        </p:spPr>
      </p:pic>
      <p:sp>
        <p:nvSpPr>
          <p:cNvPr id="12" name="object 4"/>
          <p:cNvSpPr/>
          <p:nvPr/>
        </p:nvSpPr>
        <p:spPr>
          <a:xfrm>
            <a:off x="4517136" y="1621536"/>
            <a:ext cx="6994144" cy="2157984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029" y="98171"/>
            <a:ext cx="6887972" cy="275843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638321"/>
              </p:ext>
            </p:extLst>
          </p:nvPr>
        </p:nvGraphicFramePr>
        <p:xfrm>
          <a:off x="652462" y="470662"/>
          <a:ext cx="10909928" cy="5973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0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662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84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400" spc="13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2022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2319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400" spc="145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2023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400" spc="16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2024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14935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400" spc="13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2022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6733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spc="145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2023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spc="16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2024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400" spc="13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2022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514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145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2023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160" dirty="0">
                          <a:solidFill>
                            <a:srgbClr val="3B4650"/>
                          </a:solidFill>
                          <a:latin typeface="AVATR Sans" panose="02000800000000000000" pitchFamily="50" charset="-122"/>
                          <a:ea typeface="AVATR Sans" panose="02000800000000000000" pitchFamily="50" charset="-122"/>
                          <a:cs typeface="Trebuchet MS"/>
                        </a:rPr>
                        <a:t>2024</a:t>
                      </a:r>
                      <a:endParaRPr sz="1400" dirty="0">
                        <a:latin typeface="AVATR Sans" panose="02000800000000000000" pitchFamily="50" charset="-122"/>
                        <a:ea typeface="AVATR Sans" panose="02000800000000000000" pitchFamily="50" charset="-122"/>
                        <a:cs typeface="Trebuchet MS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3B4650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444A5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444A53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4A53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B4650"/>
                      </a:solidFill>
                      <a:prstDash val="solid"/>
                    </a:lnL>
                    <a:lnR w="12700">
                      <a:solidFill>
                        <a:srgbClr val="3B4650"/>
                      </a:solidFill>
                      <a:prstDash val="solid"/>
                    </a:lnR>
                    <a:lnT w="12700">
                      <a:solidFill>
                        <a:srgbClr val="444A53"/>
                      </a:solidFill>
                      <a:prstDash val="solid"/>
                    </a:lnT>
                    <a:lnB w="12700">
                      <a:solidFill>
                        <a:srgbClr val="3B46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750417" y="520903"/>
            <a:ext cx="1718310" cy="551180"/>
            <a:chOff x="750417" y="520903"/>
            <a:chExt cx="1718310" cy="55118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0417" y="520903"/>
              <a:ext cx="668528" cy="1847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67663" y="520903"/>
              <a:ext cx="1100607" cy="1847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0417" y="704341"/>
              <a:ext cx="1119378" cy="18440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0417" y="887221"/>
              <a:ext cx="1244854" cy="184403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3483864" y="520903"/>
            <a:ext cx="1598930" cy="184785"/>
            <a:chOff x="3483864" y="520903"/>
            <a:chExt cx="1598930" cy="184785"/>
          </a:xfrm>
        </p:grpSpPr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83864" y="520903"/>
              <a:ext cx="870851" cy="18470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8536" y="520903"/>
              <a:ext cx="794169" cy="184708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5956680" y="520903"/>
            <a:ext cx="2526665" cy="184785"/>
            <a:chOff x="5956680" y="520903"/>
            <a:chExt cx="2526665" cy="184785"/>
          </a:xfrm>
        </p:grpSpPr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956680" y="520903"/>
              <a:ext cx="1999233" cy="18470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865110" y="520903"/>
              <a:ext cx="128016" cy="18470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929117" y="520903"/>
              <a:ext cx="554126" cy="184708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914130" y="520903"/>
            <a:ext cx="2515235" cy="368300"/>
            <a:chOff x="8914130" y="520903"/>
            <a:chExt cx="2515235" cy="368300"/>
          </a:xfrm>
        </p:grpSpPr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914130" y="520903"/>
              <a:ext cx="2514854" cy="18470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203690" y="704341"/>
              <a:ext cx="1887474" cy="184403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89152" y="6544665"/>
            <a:ext cx="4216400" cy="214884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4790059" y="6521297"/>
            <a:ext cx="1327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0" dirty="0">
                <a:solidFill>
                  <a:srgbClr val="3B46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Courier New"/>
              </a:rPr>
              <a:t>–</a:t>
            </a:r>
            <a:endParaRPr sz="1400">
              <a:latin typeface="AVATR Sans" panose="02000800000000000000" pitchFamily="50" charset="-122"/>
              <a:ea typeface="AVATR Sans" panose="02000800000000000000" pitchFamily="50" charset="-122"/>
              <a:cs typeface="Courier New"/>
            </a:endParaRPr>
          </a:p>
        </p:txBody>
      </p:sp>
      <p:pic>
        <p:nvPicPr>
          <p:cNvPr id="21" name="object 2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956683" y="6544665"/>
            <a:ext cx="4261103" cy="214884"/>
          </a:xfrm>
          <a:prstGeom prst="rect">
            <a:avLst/>
          </a:prstGeom>
        </p:spPr>
      </p:pic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03359"/>
              </p:ext>
            </p:extLst>
          </p:nvPr>
        </p:nvGraphicFramePr>
        <p:xfrm>
          <a:off x="2776397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94189"/>
              </p:ext>
            </p:extLst>
          </p:nvPr>
        </p:nvGraphicFramePr>
        <p:xfrm>
          <a:off x="652144" y="2057400"/>
          <a:ext cx="2090738" cy="457200"/>
        </p:xfrm>
        <a:graphic>
          <a:graphicData uri="http://schemas.openxmlformats.org/drawingml/2006/table">
            <a:tbl>
              <a:tblPr/>
              <a:tblGrid>
                <a:gridCol w="209073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23957"/>
              </p:ext>
            </p:extLst>
          </p:nvPr>
        </p:nvGraphicFramePr>
        <p:xfrm>
          <a:off x="652144" y="2537968"/>
          <a:ext cx="2090738" cy="433832"/>
        </p:xfrm>
        <a:graphic>
          <a:graphicData uri="http://schemas.openxmlformats.org/drawingml/2006/table">
            <a:tbl>
              <a:tblPr/>
              <a:tblGrid>
                <a:gridCol w="209073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231925"/>
              </p:ext>
            </p:extLst>
          </p:nvPr>
        </p:nvGraphicFramePr>
        <p:xfrm>
          <a:off x="652144" y="2993072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901975"/>
              </p:ext>
            </p:extLst>
          </p:nvPr>
        </p:nvGraphicFramePr>
        <p:xfrm>
          <a:off x="652144" y="3426904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05019"/>
              </p:ext>
            </p:extLst>
          </p:nvPr>
        </p:nvGraphicFramePr>
        <p:xfrm>
          <a:off x="651190" y="3860736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539921"/>
              </p:ext>
            </p:extLst>
          </p:nvPr>
        </p:nvGraphicFramePr>
        <p:xfrm>
          <a:off x="651190" y="4294568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87460"/>
              </p:ext>
            </p:extLst>
          </p:nvPr>
        </p:nvGraphicFramePr>
        <p:xfrm>
          <a:off x="654680" y="4718589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05019"/>
              </p:ext>
            </p:extLst>
          </p:nvPr>
        </p:nvGraphicFramePr>
        <p:xfrm>
          <a:off x="651190" y="5152008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539921"/>
              </p:ext>
            </p:extLst>
          </p:nvPr>
        </p:nvGraphicFramePr>
        <p:xfrm>
          <a:off x="651190" y="5585840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87460"/>
              </p:ext>
            </p:extLst>
          </p:nvPr>
        </p:nvGraphicFramePr>
        <p:xfrm>
          <a:off x="654680" y="6009861"/>
          <a:ext cx="2091056" cy="433832"/>
        </p:xfrm>
        <a:graphic>
          <a:graphicData uri="http://schemas.openxmlformats.org/drawingml/2006/table">
            <a:tbl>
              <a:tblPr/>
              <a:tblGrid>
                <a:gridCol w="209105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3383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309795"/>
              </p:ext>
            </p:extLst>
          </p:nvPr>
        </p:nvGraphicFramePr>
        <p:xfrm>
          <a:off x="3757790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23941"/>
              </p:ext>
            </p:extLst>
          </p:nvPr>
        </p:nvGraphicFramePr>
        <p:xfrm>
          <a:off x="4732916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199655"/>
              </p:ext>
            </p:extLst>
          </p:nvPr>
        </p:nvGraphicFramePr>
        <p:xfrm>
          <a:off x="5708042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077297"/>
              </p:ext>
            </p:extLst>
          </p:nvPr>
        </p:nvGraphicFramePr>
        <p:xfrm>
          <a:off x="6689435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569"/>
              </p:ext>
            </p:extLst>
          </p:nvPr>
        </p:nvGraphicFramePr>
        <p:xfrm>
          <a:off x="7664561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654154"/>
              </p:ext>
            </p:extLst>
          </p:nvPr>
        </p:nvGraphicFramePr>
        <p:xfrm>
          <a:off x="8635216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009300"/>
              </p:ext>
            </p:extLst>
          </p:nvPr>
        </p:nvGraphicFramePr>
        <p:xfrm>
          <a:off x="9616609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61909"/>
              </p:ext>
            </p:extLst>
          </p:nvPr>
        </p:nvGraphicFramePr>
        <p:xfrm>
          <a:off x="10591735" y="1524000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454387"/>
              </p:ext>
            </p:extLst>
          </p:nvPr>
        </p:nvGraphicFramePr>
        <p:xfrm>
          <a:off x="2776397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34389"/>
              </p:ext>
            </p:extLst>
          </p:nvPr>
        </p:nvGraphicFramePr>
        <p:xfrm>
          <a:off x="3757790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29861"/>
              </p:ext>
            </p:extLst>
          </p:nvPr>
        </p:nvGraphicFramePr>
        <p:xfrm>
          <a:off x="4732916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573279"/>
              </p:ext>
            </p:extLst>
          </p:nvPr>
        </p:nvGraphicFramePr>
        <p:xfrm>
          <a:off x="5708042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94866"/>
              </p:ext>
            </p:extLst>
          </p:nvPr>
        </p:nvGraphicFramePr>
        <p:xfrm>
          <a:off x="6689435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16371"/>
              </p:ext>
            </p:extLst>
          </p:nvPr>
        </p:nvGraphicFramePr>
        <p:xfrm>
          <a:off x="7664561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8" name="Таблица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220295"/>
              </p:ext>
            </p:extLst>
          </p:nvPr>
        </p:nvGraphicFramePr>
        <p:xfrm>
          <a:off x="8635216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9" name="Таблица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485856"/>
              </p:ext>
            </p:extLst>
          </p:nvPr>
        </p:nvGraphicFramePr>
        <p:xfrm>
          <a:off x="9616609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02003"/>
              </p:ext>
            </p:extLst>
          </p:nvPr>
        </p:nvGraphicFramePr>
        <p:xfrm>
          <a:off x="10591735" y="2033967"/>
          <a:ext cx="957403" cy="533400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471644"/>
              </p:ext>
            </p:extLst>
          </p:nvPr>
        </p:nvGraphicFramePr>
        <p:xfrm>
          <a:off x="2776397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573055"/>
              </p:ext>
            </p:extLst>
          </p:nvPr>
        </p:nvGraphicFramePr>
        <p:xfrm>
          <a:off x="3757790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294863"/>
              </p:ext>
            </p:extLst>
          </p:nvPr>
        </p:nvGraphicFramePr>
        <p:xfrm>
          <a:off x="4732916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251383"/>
              </p:ext>
            </p:extLst>
          </p:nvPr>
        </p:nvGraphicFramePr>
        <p:xfrm>
          <a:off x="5708042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11676"/>
              </p:ext>
            </p:extLst>
          </p:nvPr>
        </p:nvGraphicFramePr>
        <p:xfrm>
          <a:off x="6689435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6" name="Таблица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37643"/>
              </p:ext>
            </p:extLst>
          </p:nvPr>
        </p:nvGraphicFramePr>
        <p:xfrm>
          <a:off x="7664561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7" name="Таблица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96530"/>
              </p:ext>
            </p:extLst>
          </p:nvPr>
        </p:nvGraphicFramePr>
        <p:xfrm>
          <a:off x="8635216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8" name="Таблица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242036"/>
              </p:ext>
            </p:extLst>
          </p:nvPr>
        </p:nvGraphicFramePr>
        <p:xfrm>
          <a:off x="9616609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032490"/>
              </p:ext>
            </p:extLst>
          </p:nvPr>
        </p:nvGraphicFramePr>
        <p:xfrm>
          <a:off x="10591735" y="2537968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0" name="Таблица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016105"/>
              </p:ext>
            </p:extLst>
          </p:nvPr>
        </p:nvGraphicFramePr>
        <p:xfrm>
          <a:off x="2776397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1" name="Таблица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386613"/>
              </p:ext>
            </p:extLst>
          </p:nvPr>
        </p:nvGraphicFramePr>
        <p:xfrm>
          <a:off x="3757790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2" name="Таблица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352845"/>
              </p:ext>
            </p:extLst>
          </p:nvPr>
        </p:nvGraphicFramePr>
        <p:xfrm>
          <a:off x="4732916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3" name="Таблица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377946"/>
              </p:ext>
            </p:extLst>
          </p:nvPr>
        </p:nvGraphicFramePr>
        <p:xfrm>
          <a:off x="5708042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4" name="Таблица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198193"/>
              </p:ext>
            </p:extLst>
          </p:nvPr>
        </p:nvGraphicFramePr>
        <p:xfrm>
          <a:off x="6689435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5" name="Таблица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375073"/>
              </p:ext>
            </p:extLst>
          </p:nvPr>
        </p:nvGraphicFramePr>
        <p:xfrm>
          <a:off x="7664561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6" name="Таблица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658759"/>
              </p:ext>
            </p:extLst>
          </p:nvPr>
        </p:nvGraphicFramePr>
        <p:xfrm>
          <a:off x="8635216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7" name="Таблица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260194"/>
              </p:ext>
            </p:extLst>
          </p:nvPr>
        </p:nvGraphicFramePr>
        <p:xfrm>
          <a:off x="9616609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8" name="Таблица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426121"/>
              </p:ext>
            </p:extLst>
          </p:nvPr>
        </p:nvGraphicFramePr>
        <p:xfrm>
          <a:off x="10591735" y="2971800"/>
          <a:ext cx="957403" cy="455104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5104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9" name="Таблица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078645"/>
              </p:ext>
            </p:extLst>
          </p:nvPr>
        </p:nvGraphicFramePr>
        <p:xfrm>
          <a:off x="2776397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0" name="Таблица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730743"/>
              </p:ext>
            </p:extLst>
          </p:nvPr>
        </p:nvGraphicFramePr>
        <p:xfrm>
          <a:off x="3757790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1" name="Таблица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938183"/>
              </p:ext>
            </p:extLst>
          </p:nvPr>
        </p:nvGraphicFramePr>
        <p:xfrm>
          <a:off x="4732916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2" name="Таблица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79962"/>
              </p:ext>
            </p:extLst>
          </p:nvPr>
        </p:nvGraphicFramePr>
        <p:xfrm>
          <a:off x="5708042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3" name="Таблица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71706"/>
              </p:ext>
            </p:extLst>
          </p:nvPr>
        </p:nvGraphicFramePr>
        <p:xfrm>
          <a:off x="6689435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4" name="Таблица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530907"/>
              </p:ext>
            </p:extLst>
          </p:nvPr>
        </p:nvGraphicFramePr>
        <p:xfrm>
          <a:off x="7664561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5" name="Таблица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58408"/>
              </p:ext>
            </p:extLst>
          </p:nvPr>
        </p:nvGraphicFramePr>
        <p:xfrm>
          <a:off x="8635216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6" name="Таблица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920161"/>
              </p:ext>
            </p:extLst>
          </p:nvPr>
        </p:nvGraphicFramePr>
        <p:xfrm>
          <a:off x="9616609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7" name="Таблица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954071"/>
              </p:ext>
            </p:extLst>
          </p:nvPr>
        </p:nvGraphicFramePr>
        <p:xfrm>
          <a:off x="10591735" y="3426904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8" name="Таблица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7489"/>
              </p:ext>
            </p:extLst>
          </p:nvPr>
        </p:nvGraphicFramePr>
        <p:xfrm>
          <a:off x="2779048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79" name="Таблица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38383"/>
              </p:ext>
            </p:extLst>
          </p:nvPr>
        </p:nvGraphicFramePr>
        <p:xfrm>
          <a:off x="3760441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0" name="Таблица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523896"/>
              </p:ext>
            </p:extLst>
          </p:nvPr>
        </p:nvGraphicFramePr>
        <p:xfrm>
          <a:off x="4735567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1" name="Таблица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469009"/>
              </p:ext>
            </p:extLst>
          </p:nvPr>
        </p:nvGraphicFramePr>
        <p:xfrm>
          <a:off x="5710693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2" name="Таблица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119384"/>
              </p:ext>
            </p:extLst>
          </p:nvPr>
        </p:nvGraphicFramePr>
        <p:xfrm>
          <a:off x="6692086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3" name="Таблица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052918"/>
              </p:ext>
            </p:extLst>
          </p:nvPr>
        </p:nvGraphicFramePr>
        <p:xfrm>
          <a:off x="7667212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4" name="Таблица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590702"/>
              </p:ext>
            </p:extLst>
          </p:nvPr>
        </p:nvGraphicFramePr>
        <p:xfrm>
          <a:off x="8637867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5" name="Таблица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19599"/>
              </p:ext>
            </p:extLst>
          </p:nvPr>
        </p:nvGraphicFramePr>
        <p:xfrm>
          <a:off x="9619260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6" name="Таблица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23666"/>
              </p:ext>
            </p:extLst>
          </p:nvPr>
        </p:nvGraphicFramePr>
        <p:xfrm>
          <a:off x="10594386" y="3860736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7" name="Таблица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63950"/>
              </p:ext>
            </p:extLst>
          </p:nvPr>
        </p:nvGraphicFramePr>
        <p:xfrm>
          <a:off x="2776397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8" name="Таблица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426129"/>
              </p:ext>
            </p:extLst>
          </p:nvPr>
        </p:nvGraphicFramePr>
        <p:xfrm>
          <a:off x="3757790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89" name="Таблица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14858"/>
              </p:ext>
            </p:extLst>
          </p:nvPr>
        </p:nvGraphicFramePr>
        <p:xfrm>
          <a:off x="4732916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0" name="Таблица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7188"/>
              </p:ext>
            </p:extLst>
          </p:nvPr>
        </p:nvGraphicFramePr>
        <p:xfrm>
          <a:off x="5708042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1" name="Таблица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350181"/>
              </p:ext>
            </p:extLst>
          </p:nvPr>
        </p:nvGraphicFramePr>
        <p:xfrm>
          <a:off x="6689435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2" name="Таблица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94658"/>
              </p:ext>
            </p:extLst>
          </p:nvPr>
        </p:nvGraphicFramePr>
        <p:xfrm>
          <a:off x="7664561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3" name="Таблица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3468"/>
              </p:ext>
            </p:extLst>
          </p:nvPr>
        </p:nvGraphicFramePr>
        <p:xfrm>
          <a:off x="8635216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4" name="Таблица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545337"/>
              </p:ext>
            </p:extLst>
          </p:nvPr>
        </p:nvGraphicFramePr>
        <p:xfrm>
          <a:off x="9616609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5" name="Таблица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63900"/>
              </p:ext>
            </p:extLst>
          </p:nvPr>
        </p:nvGraphicFramePr>
        <p:xfrm>
          <a:off x="10591735" y="429456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6" name="Таблица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822734"/>
              </p:ext>
            </p:extLst>
          </p:nvPr>
        </p:nvGraphicFramePr>
        <p:xfrm>
          <a:off x="2776397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7" name="Таблица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317846"/>
              </p:ext>
            </p:extLst>
          </p:nvPr>
        </p:nvGraphicFramePr>
        <p:xfrm>
          <a:off x="3757790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8" name="Таблица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46740"/>
              </p:ext>
            </p:extLst>
          </p:nvPr>
        </p:nvGraphicFramePr>
        <p:xfrm>
          <a:off x="4732916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99" name="Таблица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520519"/>
              </p:ext>
            </p:extLst>
          </p:nvPr>
        </p:nvGraphicFramePr>
        <p:xfrm>
          <a:off x="5708042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0" name="Таблица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949448"/>
              </p:ext>
            </p:extLst>
          </p:nvPr>
        </p:nvGraphicFramePr>
        <p:xfrm>
          <a:off x="6689435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1" name="Таблица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838075"/>
              </p:ext>
            </p:extLst>
          </p:nvPr>
        </p:nvGraphicFramePr>
        <p:xfrm>
          <a:off x="7664561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2" name="Таблица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870570"/>
              </p:ext>
            </p:extLst>
          </p:nvPr>
        </p:nvGraphicFramePr>
        <p:xfrm>
          <a:off x="8635216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3" name="Таблица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696067"/>
              </p:ext>
            </p:extLst>
          </p:nvPr>
        </p:nvGraphicFramePr>
        <p:xfrm>
          <a:off x="9616609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4" name="Таблица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160107"/>
              </p:ext>
            </p:extLst>
          </p:nvPr>
        </p:nvGraphicFramePr>
        <p:xfrm>
          <a:off x="10591735" y="4716080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5" name="Таблица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57337"/>
              </p:ext>
            </p:extLst>
          </p:nvPr>
        </p:nvGraphicFramePr>
        <p:xfrm>
          <a:off x="2777143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6" name="Таблица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65540"/>
              </p:ext>
            </p:extLst>
          </p:nvPr>
        </p:nvGraphicFramePr>
        <p:xfrm>
          <a:off x="3758536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7" name="Таблица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691186"/>
              </p:ext>
            </p:extLst>
          </p:nvPr>
        </p:nvGraphicFramePr>
        <p:xfrm>
          <a:off x="4733662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8" name="Таблица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934531"/>
              </p:ext>
            </p:extLst>
          </p:nvPr>
        </p:nvGraphicFramePr>
        <p:xfrm>
          <a:off x="5708788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09" name="Таблица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966974"/>
              </p:ext>
            </p:extLst>
          </p:nvPr>
        </p:nvGraphicFramePr>
        <p:xfrm>
          <a:off x="6690181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0" name="Таблица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618692"/>
              </p:ext>
            </p:extLst>
          </p:nvPr>
        </p:nvGraphicFramePr>
        <p:xfrm>
          <a:off x="7665307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1" name="Таблица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512578"/>
              </p:ext>
            </p:extLst>
          </p:nvPr>
        </p:nvGraphicFramePr>
        <p:xfrm>
          <a:off x="8635962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2" name="Таблица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84019"/>
              </p:ext>
            </p:extLst>
          </p:nvPr>
        </p:nvGraphicFramePr>
        <p:xfrm>
          <a:off x="9617355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3" name="Таблица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631186"/>
              </p:ext>
            </p:extLst>
          </p:nvPr>
        </p:nvGraphicFramePr>
        <p:xfrm>
          <a:off x="10592481" y="5147407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4" name="Таблица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011924"/>
              </p:ext>
            </p:extLst>
          </p:nvPr>
        </p:nvGraphicFramePr>
        <p:xfrm>
          <a:off x="2776397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5" name="Таблица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704950"/>
              </p:ext>
            </p:extLst>
          </p:nvPr>
        </p:nvGraphicFramePr>
        <p:xfrm>
          <a:off x="3757790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6" name="Таблица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69858"/>
              </p:ext>
            </p:extLst>
          </p:nvPr>
        </p:nvGraphicFramePr>
        <p:xfrm>
          <a:off x="4732916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7" name="Таблица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89418"/>
              </p:ext>
            </p:extLst>
          </p:nvPr>
        </p:nvGraphicFramePr>
        <p:xfrm>
          <a:off x="5708042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8" name="Таблица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457379"/>
              </p:ext>
            </p:extLst>
          </p:nvPr>
        </p:nvGraphicFramePr>
        <p:xfrm>
          <a:off x="6689435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9" name="Таблица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486981"/>
              </p:ext>
            </p:extLst>
          </p:nvPr>
        </p:nvGraphicFramePr>
        <p:xfrm>
          <a:off x="7664561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0" name="Таблица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786029"/>
              </p:ext>
            </p:extLst>
          </p:nvPr>
        </p:nvGraphicFramePr>
        <p:xfrm>
          <a:off x="8635216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1" name="Таблица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17644"/>
              </p:ext>
            </p:extLst>
          </p:nvPr>
        </p:nvGraphicFramePr>
        <p:xfrm>
          <a:off x="9616609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2" name="Таблица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697856"/>
              </p:ext>
            </p:extLst>
          </p:nvPr>
        </p:nvGraphicFramePr>
        <p:xfrm>
          <a:off x="10591735" y="5588349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3" name="Таблица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011924"/>
              </p:ext>
            </p:extLst>
          </p:nvPr>
        </p:nvGraphicFramePr>
        <p:xfrm>
          <a:off x="2776397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4" name="Таблица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704950"/>
              </p:ext>
            </p:extLst>
          </p:nvPr>
        </p:nvGraphicFramePr>
        <p:xfrm>
          <a:off x="3757790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5" name="Таблица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69858"/>
              </p:ext>
            </p:extLst>
          </p:nvPr>
        </p:nvGraphicFramePr>
        <p:xfrm>
          <a:off x="4732916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6" name="Таблица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89418"/>
              </p:ext>
            </p:extLst>
          </p:nvPr>
        </p:nvGraphicFramePr>
        <p:xfrm>
          <a:off x="5708042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7" name="Таблица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457379"/>
              </p:ext>
            </p:extLst>
          </p:nvPr>
        </p:nvGraphicFramePr>
        <p:xfrm>
          <a:off x="6689435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8" name="Таблица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486981"/>
              </p:ext>
            </p:extLst>
          </p:nvPr>
        </p:nvGraphicFramePr>
        <p:xfrm>
          <a:off x="7664561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9" name="Таблица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786029"/>
              </p:ext>
            </p:extLst>
          </p:nvPr>
        </p:nvGraphicFramePr>
        <p:xfrm>
          <a:off x="8635216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0" name="Таблица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17644"/>
              </p:ext>
            </p:extLst>
          </p:nvPr>
        </p:nvGraphicFramePr>
        <p:xfrm>
          <a:off x="9616609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1" name="Таблица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697856"/>
              </p:ext>
            </p:extLst>
          </p:nvPr>
        </p:nvGraphicFramePr>
        <p:xfrm>
          <a:off x="10591735" y="6016228"/>
          <a:ext cx="957403" cy="421512"/>
        </p:xfrm>
        <a:graphic>
          <a:graphicData uri="http://schemas.openxmlformats.org/drawingml/2006/table">
            <a:tbl>
              <a:tblPr/>
              <a:tblGrid>
                <a:gridCol w="957403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151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3" name="Таблица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94189"/>
              </p:ext>
            </p:extLst>
          </p:nvPr>
        </p:nvGraphicFramePr>
        <p:xfrm>
          <a:off x="668902" y="1576767"/>
          <a:ext cx="2090738" cy="457200"/>
        </p:xfrm>
        <a:graphic>
          <a:graphicData uri="http://schemas.openxmlformats.org/drawingml/2006/table">
            <a:tbl>
              <a:tblPr/>
              <a:tblGrid>
                <a:gridCol w="209073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983" y="0"/>
            <a:ext cx="11558016" cy="6858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38758" y="500760"/>
            <a:ext cx="806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Segoe UI Light"/>
              </a:rPr>
              <a:t>1</a:t>
            </a:r>
            <a:endParaRPr sz="1200">
              <a:latin typeface="AVATR Sans" panose="02000800000000000000" pitchFamily="50" charset="-122"/>
              <a:ea typeface="AVATR Sans" panose="02000800000000000000" pitchFamily="50" charset="-122"/>
              <a:cs typeface="Segoe U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3035" y="515620"/>
            <a:ext cx="3429000" cy="390492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10160">
              <a:lnSpc>
                <a:spcPts val="1440"/>
              </a:lnSpc>
              <a:spcBef>
                <a:spcPts val="245"/>
              </a:spcBef>
            </a:pPr>
            <a:r>
              <a:rPr sz="13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Укажите</a:t>
            </a:r>
            <a:r>
              <a:rPr sz="1300" spc="1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8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чиспенность</a:t>
            </a:r>
            <a:r>
              <a:rPr sz="13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насепения</a:t>
            </a:r>
            <a:r>
              <a:rPr sz="1300" spc="2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вашего </a:t>
            </a:r>
            <a:r>
              <a:rPr sz="13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города,</a:t>
            </a:r>
            <a:r>
              <a:rPr sz="1300" spc="2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тыс.</a:t>
            </a:r>
            <a:r>
              <a:rPr sz="1300" spc="26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чеп.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0155" y="1282446"/>
            <a:ext cx="107950" cy="2051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endParaRPr sz="125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3035" y="1303528"/>
            <a:ext cx="3429000" cy="390492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10160">
              <a:lnSpc>
                <a:spcPts val="1440"/>
              </a:lnSpc>
              <a:spcBef>
                <a:spcPts val="245"/>
              </a:spcBef>
            </a:pPr>
            <a:r>
              <a:rPr sz="13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Укажите</a:t>
            </a:r>
            <a:r>
              <a:rPr sz="1300" spc="1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8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чиспенность</a:t>
            </a:r>
            <a:r>
              <a:rPr sz="13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насепения</a:t>
            </a:r>
            <a:r>
              <a:rPr sz="1300" spc="2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вашего </a:t>
            </a:r>
            <a:r>
              <a:rPr sz="13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региона,</a:t>
            </a:r>
            <a:r>
              <a:rPr sz="1300" spc="2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тыс.</a:t>
            </a:r>
            <a:r>
              <a:rPr sz="1300" spc="2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чеп.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0155" y="2074671"/>
            <a:ext cx="1143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3</a:t>
            </a:r>
            <a:endParaRPr sz="130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0" y="2098928"/>
            <a:ext cx="651891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Марка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38591" y="2098928"/>
            <a:ext cx="1364615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Адреса</a:t>
            </a:r>
            <a:r>
              <a:rPr sz="13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сапонов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23035" y="2111793"/>
            <a:ext cx="3413761" cy="74956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10160">
              <a:lnSpc>
                <a:spcPts val="1440"/>
              </a:lnSpc>
              <a:spcBef>
                <a:spcPts val="245"/>
              </a:spcBef>
            </a:pPr>
            <a:r>
              <a:rPr sz="1300" spc="1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Укажите</a:t>
            </a:r>
            <a:r>
              <a:rPr sz="13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6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официальных</a:t>
            </a:r>
            <a:r>
              <a:rPr sz="13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3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дилеров </a:t>
            </a:r>
            <a:r>
              <a:rPr sz="1300" spc="14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премиальных</a:t>
            </a:r>
            <a:r>
              <a:rPr sz="1300" spc="-1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(включая </a:t>
            </a:r>
            <a:r>
              <a:rPr sz="1300" spc="10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электрические)</a:t>
            </a:r>
            <a:r>
              <a:rPr sz="1300" spc="-2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4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марок</a:t>
            </a:r>
            <a:r>
              <a:rPr sz="1300" spc="-1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8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</a:t>
            </a:r>
            <a:r>
              <a:rPr sz="1300" spc="-2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300" spc="18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вашем </a:t>
            </a:r>
            <a:r>
              <a:rPr sz="1300" spc="11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городе/регионе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86601" y="2098928"/>
            <a:ext cx="975106" cy="390492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99060" marR="5080" indent="-86995">
              <a:lnSpc>
                <a:spcPts val="1440"/>
              </a:lnSpc>
              <a:spcBef>
                <a:spcPts val="245"/>
              </a:spcBef>
            </a:pPr>
            <a:r>
              <a:rPr sz="1300" spc="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Название </a:t>
            </a:r>
            <a:r>
              <a:rPr sz="1300" spc="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дипера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82200" y="2098928"/>
            <a:ext cx="1600200" cy="580287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ct val="92300"/>
              </a:lnSpc>
              <a:spcBef>
                <a:spcPts val="220"/>
              </a:spcBef>
            </a:pPr>
            <a:r>
              <a:rPr sz="13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Объем</a:t>
            </a:r>
            <a:r>
              <a:rPr sz="1300" spc="1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продаж </a:t>
            </a: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за</a:t>
            </a:r>
            <a:r>
              <a:rPr sz="1300" spc="2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поспедний </a:t>
            </a:r>
            <a:r>
              <a:rPr sz="13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год,</a:t>
            </a:r>
            <a:r>
              <a:rPr sz="1300" spc="1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 </a:t>
            </a:r>
            <a:r>
              <a:rPr sz="13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Impact"/>
              </a:rPr>
              <a:t>шт.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Impact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742766"/>
              </p:ext>
            </p:extLst>
          </p:nvPr>
        </p:nvGraphicFramePr>
        <p:xfrm>
          <a:off x="5313680" y="457200"/>
          <a:ext cx="6268720" cy="825246"/>
        </p:xfrm>
        <a:graphic>
          <a:graphicData uri="http://schemas.openxmlformats.org/drawingml/2006/table">
            <a:tbl>
              <a:tblPr/>
              <a:tblGrid>
                <a:gridCol w="62687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5246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887201"/>
              </p:ext>
            </p:extLst>
          </p:nvPr>
        </p:nvGraphicFramePr>
        <p:xfrm>
          <a:off x="5313680" y="1240649"/>
          <a:ext cx="6248400" cy="825246"/>
        </p:xfrm>
        <a:graphic>
          <a:graphicData uri="http://schemas.openxmlformats.org/drawingml/2006/table">
            <a:tbl>
              <a:tblPr/>
              <a:tblGrid>
                <a:gridCol w="624840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825246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460226"/>
              </p:ext>
            </p:extLst>
          </p:nvPr>
        </p:nvGraphicFramePr>
        <p:xfrm>
          <a:off x="5313680" y="269768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739237"/>
              </p:ext>
            </p:extLst>
          </p:nvPr>
        </p:nvGraphicFramePr>
        <p:xfrm>
          <a:off x="5313680" y="3350939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887812"/>
              </p:ext>
            </p:extLst>
          </p:nvPr>
        </p:nvGraphicFramePr>
        <p:xfrm>
          <a:off x="5313680" y="4006057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781763"/>
              </p:ext>
            </p:extLst>
          </p:nvPr>
        </p:nvGraphicFramePr>
        <p:xfrm>
          <a:off x="5313680" y="465931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70905"/>
              </p:ext>
            </p:extLst>
          </p:nvPr>
        </p:nvGraphicFramePr>
        <p:xfrm>
          <a:off x="5323839" y="531792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180627"/>
              </p:ext>
            </p:extLst>
          </p:nvPr>
        </p:nvGraphicFramePr>
        <p:xfrm>
          <a:off x="5313680" y="5968400"/>
          <a:ext cx="1554479" cy="655118"/>
        </p:xfrm>
        <a:graphic>
          <a:graphicData uri="http://schemas.openxmlformats.org/drawingml/2006/table">
            <a:tbl>
              <a:tblPr/>
              <a:tblGrid>
                <a:gridCol w="155447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212090"/>
              </p:ext>
            </p:extLst>
          </p:nvPr>
        </p:nvGraphicFramePr>
        <p:xfrm>
          <a:off x="6878318" y="2694455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951135"/>
              </p:ext>
            </p:extLst>
          </p:nvPr>
        </p:nvGraphicFramePr>
        <p:xfrm>
          <a:off x="6878318" y="334771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26761"/>
              </p:ext>
            </p:extLst>
          </p:nvPr>
        </p:nvGraphicFramePr>
        <p:xfrm>
          <a:off x="6878318" y="4002830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647460"/>
              </p:ext>
            </p:extLst>
          </p:nvPr>
        </p:nvGraphicFramePr>
        <p:xfrm>
          <a:off x="6878318" y="4656087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291424"/>
              </p:ext>
            </p:extLst>
          </p:nvPr>
        </p:nvGraphicFramePr>
        <p:xfrm>
          <a:off x="6888477" y="5314699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761071"/>
              </p:ext>
            </p:extLst>
          </p:nvPr>
        </p:nvGraphicFramePr>
        <p:xfrm>
          <a:off x="6878318" y="5965173"/>
          <a:ext cx="1554479" cy="655118"/>
        </p:xfrm>
        <a:graphic>
          <a:graphicData uri="http://schemas.openxmlformats.org/drawingml/2006/table">
            <a:tbl>
              <a:tblPr/>
              <a:tblGrid>
                <a:gridCol w="155447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366203"/>
              </p:ext>
            </p:extLst>
          </p:nvPr>
        </p:nvGraphicFramePr>
        <p:xfrm>
          <a:off x="8453115" y="2727673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483314"/>
              </p:ext>
            </p:extLst>
          </p:nvPr>
        </p:nvGraphicFramePr>
        <p:xfrm>
          <a:off x="8453115" y="3380930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214845"/>
              </p:ext>
            </p:extLst>
          </p:nvPr>
        </p:nvGraphicFramePr>
        <p:xfrm>
          <a:off x="8453115" y="4036048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61402"/>
              </p:ext>
            </p:extLst>
          </p:nvPr>
        </p:nvGraphicFramePr>
        <p:xfrm>
          <a:off x="8453115" y="4689305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455528"/>
              </p:ext>
            </p:extLst>
          </p:nvPr>
        </p:nvGraphicFramePr>
        <p:xfrm>
          <a:off x="8463274" y="5347917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946542"/>
              </p:ext>
            </p:extLst>
          </p:nvPr>
        </p:nvGraphicFramePr>
        <p:xfrm>
          <a:off x="8453115" y="5998391"/>
          <a:ext cx="1554479" cy="655118"/>
        </p:xfrm>
        <a:graphic>
          <a:graphicData uri="http://schemas.openxmlformats.org/drawingml/2006/table">
            <a:tbl>
              <a:tblPr/>
              <a:tblGrid>
                <a:gridCol w="155447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366203"/>
              </p:ext>
            </p:extLst>
          </p:nvPr>
        </p:nvGraphicFramePr>
        <p:xfrm>
          <a:off x="9997435" y="2694455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483314"/>
              </p:ext>
            </p:extLst>
          </p:nvPr>
        </p:nvGraphicFramePr>
        <p:xfrm>
          <a:off x="9997435" y="334771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214845"/>
              </p:ext>
            </p:extLst>
          </p:nvPr>
        </p:nvGraphicFramePr>
        <p:xfrm>
          <a:off x="9997435" y="4002830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61402"/>
              </p:ext>
            </p:extLst>
          </p:nvPr>
        </p:nvGraphicFramePr>
        <p:xfrm>
          <a:off x="9997435" y="4656087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455528"/>
              </p:ext>
            </p:extLst>
          </p:nvPr>
        </p:nvGraphicFramePr>
        <p:xfrm>
          <a:off x="10007594" y="5314699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946542"/>
              </p:ext>
            </p:extLst>
          </p:nvPr>
        </p:nvGraphicFramePr>
        <p:xfrm>
          <a:off x="9997435" y="5965173"/>
          <a:ext cx="1554479" cy="655118"/>
        </p:xfrm>
        <a:graphic>
          <a:graphicData uri="http://schemas.openxmlformats.org/drawingml/2006/table">
            <a:tbl>
              <a:tblPr/>
              <a:tblGrid>
                <a:gridCol w="1554479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sp>
        <p:nvSpPr>
          <p:cNvPr id="41" name="object 3"/>
          <p:cNvSpPr txBox="1">
            <a:spLocks noGrp="1"/>
          </p:cNvSpPr>
          <p:nvPr>
            <p:ph type="title"/>
          </p:nvPr>
        </p:nvSpPr>
        <p:spPr>
          <a:xfrm>
            <a:off x="699134" y="159765"/>
            <a:ext cx="4787266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Информация</a:t>
            </a:r>
            <a:r>
              <a:rPr sz="1950" spc="-4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6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</a:t>
            </a:r>
            <a:r>
              <a:rPr sz="1950" spc="-5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6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вашем</a:t>
            </a:r>
            <a:r>
              <a:rPr sz="1950" spc="-11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-1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регионе</a:t>
            </a:r>
            <a:endParaRPr sz="195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5216" y="0"/>
            <a:ext cx="11606784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9134" y="159765"/>
            <a:ext cx="4787266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Информация</a:t>
            </a:r>
            <a:r>
              <a:rPr sz="1950" spc="-4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6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</a:t>
            </a:r>
            <a:r>
              <a:rPr sz="1950" spc="-5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6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вашем</a:t>
            </a:r>
            <a:r>
              <a:rPr sz="1950" spc="-11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950" spc="-10" dirty="0"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регионе</a:t>
            </a:r>
            <a:endParaRPr sz="195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5230" y="636015"/>
            <a:ext cx="11874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5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3</a:t>
            </a:r>
            <a:endParaRPr sz="1300">
              <a:latin typeface="AVATR Sans" panose="02000800000000000000" pitchFamily="50" charset="-122"/>
              <a:ea typeface="AVATR Sans" panose="02000800000000000000" pitchFamily="50" charset="-122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83071" y="660400"/>
            <a:ext cx="54800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Марка</a:t>
            </a:r>
            <a:endParaRPr sz="1300">
              <a:latin typeface="AVATR Sans" panose="02000800000000000000" pitchFamily="50" charset="-122"/>
              <a:ea typeface="AVATR Sans" panose="02000800000000000000" pitchFamily="50" charset="-122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03539" y="660653"/>
            <a:ext cx="1554861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Адреса</a:t>
            </a:r>
            <a:r>
              <a:rPr sz="1300" spc="2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 </a:t>
            </a:r>
            <a:r>
              <a:rPr sz="1300" spc="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салонов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9252" y="673265"/>
            <a:ext cx="3501516" cy="74956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8890">
              <a:lnSpc>
                <a:spcPts val="1440"/>
              </a:lnSpc>
              <a:spcBef>
                <a:spcPts val="245"/>
              </a:spcBef>
            </a:pPr>
            <a:r>
              <a:rPr sz="14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Укажите официальных дилеров премиальных (включая электрические) марок в вашем городе/регионе</a:t>
            </a:r>
            <a:endParaRPr sz="14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23379" y="660400"/>
            <a:ext cx="1034034" cy="390492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99695" marR="5080" indent="-87630">
              <a:lnSpc>
                <a:spcPts val="1440"/>
              </a:lnSpc>
              <a:spcBef>
                <a:spcPts val="245"/>
              </a:spcBef>
            </a:pPr>
            <a:r>
              <a:rPr sz="13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Название дилера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14280" y="660400"/>
            <a:ext cx="1468120" cy="570028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algn="ctr">
              <a:lnSpc>
                <a:spcPts val="1440"/>
              </a:lnSpc>
              <a:spcBef>
                <a:spcPts val="245"/>
              </a:spcBef>
            </a:pP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Объем</a:t>
            </a:r>
            <a:r>
              <a:rPr sz="1300" spc="3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 </a:t>
            </a:r>
            <a:r>
              <a:rPr sz="1300" spc="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продаж </a:t>
            </a: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за</a:t>
            </a:r>
            <a:r>
              <a:rPr sz="1300" spc="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 </a:t>
            </a:r>
            <a:r>
              <a:rPr sz="13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последний </a:t>
            </a:r>
            <a:r>
              <a:rPr sz="13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год,</a:t>
            </a:r>
            <a:r>
              <a:rPr sz="1300" spc="2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 </a:t>
            </a:r>
            <a:r>
              <a:rPr sz="13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Microsoft Sans Serif"/>
              </a:rPr>
              <a:t>шт.</a:t>
            </a:r>
            <a:endParaRPr sz="1300" dirty="0">
              <a:latin typeface="AVATR Sans" panose="02000800000000000000" pitchFamily="50" charset="-122"/>
              <a:ea typeface="AVATR Sans" panose="02000800000000000000" pitchFamily="50" charset="-122"/>
              <a:cs typeface="Microsoft Sans Serif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62353"/>
              </p:ext>
            </p:extLst>
          </p:nvPr>
        </p:nvGraphicFramePr>
        <p:xfrm>
          <a:off x="5284913" y="1260908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54468"/>
              </p:ext>
            </p:extLst>
          </p:nvPr>
        </p:nvGraphicFramePr>
        <p:xfrm>
          <a:off x="6831899" y="1260908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371020"/>
              </p:ext>
            </p:extLst>
          </p:nvPr>
        </p:nvGraphicFramePr>
        <p:xfrm>
          <a:off x="8382000" y="1260908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306002"/>
              </p:ext>
            </p:extLst>
          </p:nvPr>
        </p:nvGraphicFramePr>
        <p:xfrm>
          <a:off x="9976288" y="1260908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26960"/>
              </p:ext>
            </p:extLst>
          </p:nvPr>
        </p:nvGraphicFramePr>
        <p:xfrm>
          <a:off x="5284913" y="191602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215871"/>
              </p:ext>
            </p:extLst>
          </p:nvPr>
        </p:nvGraphicFramePr>
        <p:xfrm>
          <a:off x="6831899" y="191602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525591"/>
              </p:ext>
            </p:extLst>
          </p:nvPr>
        </p:nvGraphicFramePr>
        <p:xfrm>
          <a:off x="8382000" y="1916026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575916"/>
              </p:ext>
            </p:extLst>
          </p:nvPr>
        </p:nvGraphicFramePr>
        <p:xfrm>
          <a:off x="9976288" y="191602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131131"/>
              </p:ext>
            </p:extLst>
          </p:nvPr>
        </p:nvGraphicFramePr>
        <p:xfrm>
          <a:off x="5282247" y="257114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706817"/>
              </p:ext>
            </p:extLst>
          </p:nvPr>
        </p:nvGraphicFramePr>
        <p:xfrm>
          <a:off x="6829233" y="257114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819192"/>
              </p:ext>
            </p:extLst>
          </p:nvPr>
        </p:nvGraphicFramePr>
        <p:xfrm>
          <a:off x="8379334" y="2571144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514524"/>
              </p:ext>
            </p:extLst>
          </p:nvPr>
        </p:nvGraphicFramePr>
        <p:xfrm>
          <a:off x="9973622" y="257114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62353"/>
              </p:ext>
            </p:extLst>
          </p:nvPr>
        </p:nvGraphicFramePr>
        <p:xfrm>
          <a:off x="5282247" y="322170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54468"/>
              </p:ext>
            </p:extLst>
          </p:nvPr>
        </p:nvGraphicFramePr>
        <p:xfrm>
          <a:off x="6829233" y="322170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371020"/>
              </p:ext>
            </p:extLst>
          </p:nvPr>
        </p:nvGraphicFramePr>
        <p:xfrm>
          <a:off x="8379334" y="3221706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306002"/>
              </p:ext>
            </p:extLst>
          </p:nvPr>
        </p:nvGraphicFramePr>
        <p:xfrm>
          <a:off x="9973622" y="3221706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79494"/>
              </p:ext>
            </p:extLst>
          </p:nvPr>
        </p:nvGraphicFramePr>
        <p:xfrm>
          <a:off x="5282247" y="387682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893969"/>
              </p:ext>
            </p:extLst>
          </p:nvPr>
        </p:nvGraphicFramePr>
        <p:xfrm>
          <a:off x="6829233" y="387682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522487"/>
              </p:ext>
            </p:extLst>
          </p:nvPr>
        </p:nvGraphicFramePr>
        <p:xfrm>
          <a:off x="8379334" y="3876824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066880"/>
              </p:ext>
            </p:extLst>
          </p:nvPr>
        </p:nvGraphicFramePr>
        <p:xfrm>
          <a:off x="9973622" y="387682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87543"/>
              </p:ext>
            </p:extLst>
          </p:nvPr>
        </p:nvGraphicFramePr>
        <p:xfrm>
          <a:off x="5279581" y="453194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22739"/>
              </p:ext>
            </p:extLst>
          </p:nvPr>
        </p:nvGraphicFramePr>
        <p:xfrm>
          <a:off x="6826567" y="453194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341512"/>
              </p:ext>
            </p:extLst>
          </p:nvPr>
        </p:nvGraphicFramePr>
        <p:xfrm>
          <a:off x="8376668" y="4531942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892264"/>
              </p:ext>
            </p:extLst>
          </p:nvPr>
        </p:nvGraphicFramePr>
        <p:xfrm>
          <a:off x="9970956" y="453194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79494"/>
              </p:ext>
            </p:extLst>
          </p:nvPr>
        </p:nvGraphicFramePr>
        <p:xfrm>
          <a:off x="5287579" y="518250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893969"/>
              </p:ext>
            </p:extLst>
          </p:nvPr>
        </p:nvGraphicFramePr>
        <p:xfrm>
          <a:off x="6834565" y="518250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522487"/>
              </p:ext>
            </p:extLst>
          </p:nvPr>
        </p:nvGraphicFramePr>
        <p:xfrm>
          <a:off x="8384666" y="5182504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066880"/>
              </p:ext>
            </p:extLst>
          </p:nvPr>
        </p:nvGraphicFramePr>
        <p:xfrm>
          <a:off x="9978954" y="5182504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87543"/>
              </p:ext>
            </p:extLst>
          </p:nvPr>
        </p:nvGraphicFramePr>
        <p:xfrm>
          <a:off x="5284913" y="583762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22739"/>
              </p:ext>
            </p:extLst>
          </p:nvPr>
        </p:nvGraphicFramePr>
        <p:xfrm>
          <a:off x="6831899" y="583762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341512"/>
              </p:ext>
            </p:extLst>
          </p:nvPr>
        </p:nvGraphicFramePr>
        <p:xfrm>
          <a:off x="8382000" y="5837622"/>
          <a:ext cx="1594288" cy="655118"/>
        </p:xfrm>
        <a:graphic>
          <a:graphicData uri="http://schemas.openxmlformats.org/drawingml/2006/table">
            <a:tbl>
              <a:tblPr/>
              <a:tblGrid>
                <a:gridCol w="159428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892264"/>
              </p:ext>
            </p:extLst>
          </p:nvPr>
        </p:nvGraphicFramePr>
        <p:xfrm>
          <a:off x="9976288" y="5837622"/>
          <a:ext cx="1544320" cy="655118"/>
        </p:xfrm>
        <a:graphic>
          <a:graphicData uri="http://schemas.openxmlformats.org/drawingml/2006/table">
            <a:tbl>
              <a:tblPr/>
              <a:tblGrid>
                <a:gridCol w="154432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5511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5216" y="0"/>
            <a:ext cx="11606784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00"/>
              </a:spcBef>
            </a:pPr>
            <a:r>
              <a:rPr spc="22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Ваши</a:t>
            </a:r>
            <a:r>
              <a:rPr spc="195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12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планы</a:t>
            </a:r>
            <a:r>
              <a:rPr spc="20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135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по</a:t>
            </a:r>
            <a:r>
              <a:rPr spc="20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165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сотрудничеству</a:t>
            </a:r>
            <a:r>
              <a:rPr spc="20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27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с</a:t>
            </a:r>
            <a:r>
              <a:rPr spc="195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145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брендом</a:t>
            </a:r>
            <a:r>
              <a:rPr spc="200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 </a:t>
            </a:r>
            <a:r>
              <a:rPr spc="204" dirty="0">
                <a:latin typeface="AVATR Sans" panose="02000800000000000000" pitchFamily="50" charset="-122"/>
                <a:ea typeface="AVATR Sans" panose="02000800000000000000" pitchFamily="50" charset="-122"/>
                <a:cs typeface="Tahoma"/>
              </a:rPr>
              <a:t>AVATR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10584" y="513841"/>
            <a:ext cx="7429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202</a:t>
            </a:r>
            <a:r>
              <a:rPr sz="11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5</a:t>
            </a:r>
            <a:r>
              <a:rPr sz="11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 </a:t>
            </a:r>
            <a:r>
              <a:rPr sz="11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год</a:t>
            </a:r>
            <a:endParaRPr sz="11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17615" y="528828"/>
            <a:ext cx="198907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Маркетинговый</a:t>
            </a:r>
            <a:r>
              <a:rPr sz="1100" spc="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8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план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09989" y="529082"/>
            <a:ext cx="7429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202</a:t>
            </a:r>
            <a:r>
              <a:rPr sz="1100" spc="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5</a:t>
            </a:r>
            <a:r>
              <a:rPr sz="11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Arial MT"/>
              </a:rPr>
              <a:t> </a:t>
            </a:r>
            <a:r>
              <a:rPr sz="1100" spc="9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год</a:t>
            </a:r>
            <a:endParaRPr sz="110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2998" y="970660"/>
            <a:ext cx="3295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62326" y="970660"/>
            <a:ext cx="36957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6560" y="970660"/>
            <a:ext cx="40894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|||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92320" y="970660"/>
            <a:ext cx="44704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IVкв.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8758" y="498220"/>
            <a:ext cx="1242442" cy="6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890">
              <a:lnSpc>
                <a:spcPct val="109100"/>
              </a:lnSpc>
              <a:spcBef>
                <a:spcPts val="100"/>
              </a:spcBef>
            </a:pP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Продажи </a:t>
            </a: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автомобилей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840"/>
              </a:spcBef>
            </a:pPr>
            <a:r>
              <a:rPr sz="1100" spc="1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Модель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7902" y="1363598"/>
            <a:ext cx="123329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3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AVATR</a:t>
            </a:r>
            <a:r>
              <a:rPr sz="11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1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11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7902" y="2399677"/>
            <a:ext cx="861060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950" b="1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14440" y="1360932"/>
            <a:ext cx="2034160" cy="3163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 marR="214629" indent="10160">
              <a:lnSpc>
                <a:spcPct val="109500"/>
              </a:lnSpc>
              <a:spcBef>
                <a:spcPts val="105"/>
              </a:spcBef>
            </a:pP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Реклама</a:t>
            </a:r>
            <a:r>
              <a:rPr sz="11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(интернет, </a:t>
            </a:r>
            <a:r>
              <a:rPr sz="1100" spc="1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СМИ,наружная </a:t>
            </a:r>
            <a:r>
              <a:rPr sz="1100" spc="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реклама)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12700" marR="79375" indent="11430">
              <a:lnSpc>
                <a:spcPct val="109100"/>
              </a:lnSpc>
              <a:spcBef>
                <a:spcPts val="720"/>
              </a:spcBef>
            </a:pPr>
            <a:r>
              <a:rPr sz="11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Повышение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узнаваемости</a:t>
            </a:r>
            <a:r>
              <a:rPr sz="1100" spc="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и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лояльности</a:t>
            </a:r>
            <a:r>
              <a:rPr sz="1100" spc="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</a:t>
            </a:r>
            <a:r>
              <a:rPr sz="11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1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бренду </a:t>
            </a:r>
            <a:r>
              <a:rPr sz="1100" spc="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(дни</a:t>
            </a:r>
            <a:r>
              <a:rPr sz="11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открытых </a:t>
            </a: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дверей,мероприятия </a:t>
            </a:r>
            <a:r>
              <a:rPr sz="1100" spc="1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приуроченные</a:t>
            </a:r>
            <a:r>
              <a:rPr sz="1100" spc="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 </a:t>
            </a:r>
            <a:r>
              <a:rPr sz="11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праздникам)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  <a:p>
            <a:pPr marL="13335" marR="5080" indent="10160">
              <a:lnSpc>
                <a:spcPct val="109100"/>
              </a:lnSpc>
              <a:spcBef>
                <a:spcPts val="760"/>
              </a:spcBef>
            </a:pPr>
            <a:r>
              <a:rPr sz="1100" spc="1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Повышение</a:t>
            </a:r>
            <a:r>
              <a:rPr sz="11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качества </a:t>
            </a:r>
            <a:r>
              <a:rPr sz="11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обслуживания </a:t>
            </a: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клиентов</a:t>
            </a:r>
            <a:r>
              <a:rPr sz="1100" spc="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(повышение </a:t>
            </a:r>
            <a:r>
              <a:rPr sz="1100" spc="1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квалификации </a:t>
            </a:r>
            <a:r>
              <a:rPr sz="1100" spc="1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сотрудников </a:t>
            </a:r>
            <a:r>
              <a:rPr sz="1100" spc="9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автотехцентра)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15203" y="4756150"/>
            <a:ext cx="1868805" cy="920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09100"/>
              </a:lnSpc>
              <a:spcBef>
                <a:spcPts val="100"/>
              </a:spcBef>
            </a:pPr>
            <a:r>
              <a:rPr sz="11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Выполнение</a:t>
            </a:r>
            <a:r>
              <a:rPr sz="1100" spc="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плана </a:t>
            </a:r>
            <a:r>
              <a:rPr sz="11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продаж</a:t>
            </a:r>
            <a:r>
              <a:rPr sz="1100" spc="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14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а/м,запасных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частей,плана</a:t>
            </a:r>
            <a:r>
              <a:rPr sz="1100" spc="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8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по </a:t>
            </a:r>
            <a:r>
              <a:rPr sz="11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обслуживанию </a:t>
            </a:r>
            <a:r>
              <a:rPr sz="1100" spc="120" dirty="0" err="1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клиентов</a:t>
            </a:r>
            <a:r>
              <a:rPr sz="11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114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сервиса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24" name="object 16"/>
          <p:cNvSpPr txBox="1"/>
          <p:nvPr/>
        </p:nvSpPr>
        <p:spPr>
          <a:xfrm>
            <a:off x="747902" y="1764549"/>
            <a:ext cx="123329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3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AVATR</a:t>
            </a:r>
            <a:r>
              <a:rPr sz="11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100" spc="-2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1</a:t>
            </a:r>
            <a:r>
              <a:rPr lang="en-US" sz="1100" spc="-2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25" name="object 16"/>
          <p:cNvSpPr txBox="1"/>
          <p:nvPr/>
        </p:nvSpPr>
        <p:spPr>
          <a:xfrm>
            <a:off x="747902" y="2156113"/>
            <a:ext cx="123329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3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AVATR</a:t>
            </a:r>
            <a:r>
              <a:rPr sz="11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lang="en-US" sz="1100" spc="-2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07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747902" y="2528611"/>
            <a:ext cx="123329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ИТОГО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27" name="object 16"/>
          <p:cNvSpPr txBox="1"/>
          <p:nvPr/>
        </p:nvSpPr>
        <p:spPr>
          <a:xfrm>
            <a:off x="3726560" y="2819400"/>
            <a:ext cx="1233298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ИТОГО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2025г.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411031"/>
              </p:ext>
            </p:extLst>
          </p:nvPr>
        </p:nvGraphicFramePr>
        <p:xfrm>
          <a:off x="2065020" y="1291532"/>
          <a:ext cx="718184" cy="384868"/>
        </p:xfrm>
        <a:graphic>
          <a:graphicData uri="http://schemas.openxmlformats.org/drawingml/2006/table">
            <a:tbl>
              <a:tblPr/>
              <a:tblGrid>
                <a:gridCol w="71818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804113"/>
              </p:ext>
            </p:extLst>
          </p:nvPr>
        </p:nvGraphicFramePr>
        <p:xfrm>
          <a:off x="2783204" y="1289918"/>
          <a:ext cx="862966" cy="384868"/>
        </p:xfrm>
        <a:graphic>
          <a:graphicData uri="http://schemas.openxmlformats.org/drawingml/2006/table">
            <a:tbl>
              <a:tblPr/>
              <a:tblGrid>
                <a:gridCol w="86296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86611"/>
              </p:ext>
            </p:extLst>
          </p:nvPr>
        </p:nvGraphicFramePr>
        <p:xfrm>
          <a:off x="4518660" y="1286976"/>
          <a:ext cx="1000760" cy="384868"/>
        </p:xfrm>
        <a:graphic>
          <a:graphicData uri="http://schemas.openxmlformats.org/drawingml/2006/table">
            <a:tbl>
              <a:tblPr/>
              <a:tblGrid>
                <a:gridCol w="100076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279052"/>
              </p:ext>
            </p:extLst>
          </p:nvPr>
        </p:nvGraphicFramePr>
        <p:xfrm>
          <a:off x="3653790" y="1286976"/>
          <a:ext cx="859155" cy="384868"/>
        </p:xfrm>
        <a:graphic>
          <a:graphicData uri="http://schemas.openxmlformats.org/drawingml/2006/table">
            <a:tbl>
              <a:tblPr/>
              <a:tblGrid>
                <a:gridCol w="8591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913219"/>
              </p:ext>
            </p:extLst>
          </p:nvPr>
        </p:nvGraphicFramePr>
        <p:xfrm>
          <a:off x="2783204" y="1670230"/>
          <a:ext cx="862966" cy="384868"/>
        </p:xfrm>
        <a:graphic>
          <a:graphicData uri="http://schemas.openxmlformats.org/drawingml/2006/table">
            <a:tbl>
              <a:tblPr/>
              <a:tblGrid>
                <a:gridCol w="86296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092347"/>
              </p:ext>
            </p:extLst>
          </p:nvPr>
        </p:nvGraphicFramePr>
        <p:xfrm>
          <a:off x="4518660" y="1667288"/>
          <a:ext cx="1000760" cy="384868"/>
        </p:xfrm>
        <a:graphic>
          <a:graphicData uri="http://schemas.openxmlformats.org/drawingml/2006/table">
            <a:tbl>
              <a:tblPr/>
              <a:tblGrid>
                <a:gridCol w="100076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070180"/>
              </p:ext>
            </p:extLst>
          </p:nvPr>
        </p:nvGraphicFramePr>
        <p:xfrm>
          <a:off x="3653790" y="1667288"/>
          <a:ext cx="859155" cy="384868"/>
        </p:xfrm>
        <a:graphic>
          <a:graphicData uri="http://schemas.openxmlformats.org/drawingml/2006/table">
            <a:tbl>
              <a:tblPr/>
              <a:tblGrid>
                <a:gridCol w="8591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092347"/>
              </p:ext>
            </p:extLst>
          </p:nvPr>
        </p:nvGraphicFramePr>
        <p:xfrm>
          <a:off x="4512945" y="2056538"/>
          <a:ext cx="1000760" cy="384868"/>
        </p:xfrm>
        <a:graphic>
          <a:graphicData uri="http://schemas.openxmlformats.org/drawingml/2006/table">
            <a:tbl>
              <a:tblPr/>
              <a:tblGrid>
                <a:gridCol w="100076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411031"/>
              </p:ext>
            </p:extLst>
          </p:nvPr>
        </p:nvGraphicFramePr>
        <p:xfrm>
          <a:off x="2053590" y="2418207"/>
          <a:ext cx="718184" cy="384868"/>
        </p:xfrm>
        <a:graphic>
          <a:graphicData uri="http://schemas.openxmlformats.org/drawingml/2006/table">
            <a:tbl>
              <a:tblPr/>
              <a:tblGrid>
                <a:gridCol w="718184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804113"/>
              </p:ext>
            </p:extLst>
          </p:nvPr>
        </p:nvGraphicFramePr>
        <p:xfrm>
          <a:off x="2771774" y="2416593"/>
          <a:ext cx="862966" cy="384868"/>
        </p:xfrm>
        <a:graphic>
          <a:graphicData uri="http://schemas.openxmlformats.org/drawingml/2006/table">
            <a:tbl>
              <a:tblPr/>
              <a:tblGrid>
                <a:gridCol w="862966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270725"/>
              </p:ext>
            </p:extLst>
          </p:nvPr>
        </p:nvGraphicFramePr>
        <p:xfrm>
          <a:off x="4507230" y="2413651"/>
          <a:ext cx="1000760" cy="384868"/>
        </p:xfrm>
        <a:graphic>
          <a:graphicData uri="http://schemas.openxmlformats.org/drawingml/2006/table">
            <a:tbl>
              <a:tblPr/>
              <a:tblGrid>
                <a:gridCol w="100076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279052"/>
              </p:ext>
            </p:extLst>
          </p:nvPr>
        </p:nvGraphicFramePr>
        <p:xfrm>
          <a:off x="3642360" y="2413651"/>
          <a:ext cx="859155" cy="384868"/>
        </p:xfrm>
        <a:graphic>
          <a:graphicData uri="http://schemas.openxmlformats.org/drawingml/2006/table">
            <a:tbl>
              <a:tblPr/>
              <a:tblGrid>
                <a:gridCol w="859155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84868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96767"/>
              </p:ext>
            </p:extLst>
          </p:nvPr>
        </p:nvGraphicFramePr>
        <p:xfrm>
          <a:off x="4518660" y="2791644"/>
          <a:ext cx="1000760" cy="422735"/>
        </p:xfrm>
        <a:graphic>
          <a:graphicData uri="http://schemas.openxmlformats.org/drawingml/2006/table">
            <a:tbl>
              <a:tblPr/>
              <a:tblGrid>
                <a:gridCol w="100076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22735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sp>
        <p:nvSpPr>
          <p:cNvPr id="43" name="object 7"/>
          <p:cNvSpPr txBox="1"/>
          <p:nvPr/>
        </p:nvSpPr>
        <p:spPr>
          <a:xfrm>
            <a:off x="7848600" y="952905"/>
            <a:ext cx="3295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4" name="object 7"/>
          <p:cNvSpPr txBox="1"/>
          <p:nvPr/>
        </p:nvSpPr>
        <p:spPr>
          <a:xfrm>
            <a:off x="8752204" y="958214"/>
            <a:ext cx="55778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5" name="object 7"/>
          <p:cNvSpPr txBox="1"/>
          <p:nvPr/>
        </p:nvSpPr>
        <p:spPr>
          <a:xfrm>
            <a:off x="9681464" y="968374"/>
            <a:ext cx="45466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|||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sp>
        <p:nvSpPr>
          <p:cNvPr id="46" name="object 7"/>
          <p:cNvSpPr txBox="1"/>
          <p:nvPr/>
        </p:nvSpPr>
        <p:spPr>
          <a:xfrm>
            <a:off x="10472102" y="968374"/>
            <a:ext cx="65309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14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IV</a:t>
            </a:r>
            <a:r>
              <a:rPr lang="en-US"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 </a:t>
            </a:r>
            <a:r>
              <a:rPr sz="1100" spc="45" dirty="0" err="1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кв</a:t>
            </a:r>
            <a:r>
              <a:rPr sz="1100" spc="45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Lucida Sans Unicode"/>
              </a:rPr>
              <a:t>.</a:t>
            </a:r>
            <a:endParaRPr sz="1100" dirty="0">
              <a:latin typeface="AVATR Sans" panose="02000800000000000000" pitchFamily="50" charset="-122"/>
              <a:ea typeface="AVATR Sans" panose="02000800000000000000" pitchFamily="50" charset="-122"/>
              <a:cs typeface="Lucida Sans Unicode"/>
            </a:endParaRPr>
          </a:p>
        </p:txBody>
      </p:sp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810634"/>
              </p:ext>
            </p:extLst>
          </p:nvPr>
        </p:nvGraphicFramePr>
        <p:xfrm>
          <a:off x="7806690" y="1339958"/>
          <a:ext cx="868680" cy="641241"/>
        </p:xfrm>
        <a:graphic>
          <a:graphicData uri="http://schemas.openxmlformats.org/drawingml/2006/table">
            <a:tbl>
              <a:tblPr/>
              <a:tblGrid>
                <a:gridCol w="8686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124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8" name="Таблица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114020"/>
              </p:ext>
            </p:extLst>
          </p:nvPr>
        </p:nvGraphicFramePr>
        <p:xfrm>
          <a:off x="8668892" y="1339958"/>
          <a:ext cx="939928" cy="641241"/>
        </p:xfrm>
        <a:graphic>
          <a:graphicData uri="http://schemas.openxmlformats.org/drawingml/2006/table">
            <a:tbl>
              <a:tblPr/>
              <a:tblGrid>
                <a:gridCol w="93992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124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49" name="Таблица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925629"/>
              </p:ext>
            </p:extLst>
          </p:nvPr>
        </p:nvGraphicFramePr>
        <p:xfrm>
          <a:off x="9618599" y="1339958"/>
          <a:ext cx="775081" cy="641241"/>
        </p:xfrm>
        <a:graphic>
          <a:graphicData uri="http://schemas.openxmlformats.org/drawingml/2006/table">
            <a:tbl>
              <a:tblPr/>
              <a:tblGrid>
                <a:gridCol w="77508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124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809947"/>
              </p:ext>
            </p:extLst>
          </p:nvPr>
        </p:nvGraphicFramePr>
        <p:xfrm>
          <a:off x="10403458" y="1346667"/>
          <a:ext cx="1163701" cy="641241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64124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4443"/>
              </p:ext>
            </p:extLst>
          </p:nvPr>
        </p:nvGraphicFramePr>
        <p:xfrm>
          <a:off x="7808849" y="1975945"/>
          <a:ext cx="868680" cy="1374950"/>
        </p:xfrm>
        <a:graphic>
          <a:graphicData uri="http://schemas.openxmlformats.org/drawingml/2006/table">
            <a:tbl>
              <a:tblPr/>
              <a:tblGrid>
                <a:gridCol w="8686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188796"/>
              </p:ext>
            </p:extLst>
          </p:nvPr>
        </p:nvGraphicFramePr>
        <p:xfrm>
          <a:off x="8671051" y="1975945"/>
          <a:ext cx="939928" cy="1374950"/>
        </p:xfrm>
        <a:graphic>
          <a:graphicData uri="http://schemas.openxmlformats.org/drawingml/2006/table">
            <a:tbl>
              <a:tblPr/>
              <a:tblGrid>
                <a:gridCol w="93992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263108"/>
              </p:ext>
            </p:extLst>
          </p:nvPr>
        </p:nvGraphicFramePr>
        <p:xfrm>
          <a:off x="9620758" y="1975945"/>
          <a:ext cx="775081" cy="1374950"/>
        </p:xfrm>
        <a:graphic>
          <a:graphicData uri="http://schemas.openxmlformats.org/drawingml/2006/table">
            <a:tbl>
              <a:tblPr/>
              <a:tblGrid>
                <a:gridCol w="77508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133960"/>
              </p:ext>
            </p:extLst>
          </p:nvPr>
        </p:nvGraphicFramePr>
        <p:xfrm>
          <a:off x="10405617" y="1982654"/>
          <a:ext cx="1163701" cy="1374950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14753"/>
              </p:ext>
            </p:extLst>
          </p:nvPr>
        </p:nvGraphicFramePr>
        <p:xfrm>
          <a:off x="7806690" y="3356628"/>
          <a:ext cx="868680" cy="1374950"/>
        </p:xfrm>
        <a:graphic>
          <a:graphicData uri="http://schemas.openxmlformats.org/drawingml/2006/table">
            <a:tbl>
              <a:tblPr/>
              <a:tblGrid>
                <a:gridCol w="8686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6" name="Таблица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995049"/>
              </p:ext>
            </p:extLst>
          </p:nvPr>
        </p:nvGraphicFramePr>
        <p:xfrm>
          <a:off x="8668892" y="3356628"/>
          <a:ext cx="939928" cy="1374950"/>
        </p:xfrm>
        <a:graphic>
          <a:graphicData uri="http://schemas.openxmlformats.org/drawingml/2006/table">
            <a:tbl>
              <a:tblPr/>
              <a:tblGrid>
                <a:gridCol w="93992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7" name="Таблица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494793"/>
              </p:ext>
            </p:extLst>
          </p:nvPr>
        </p:nvGraphicFramePr>
        <p:xfrm>
          <a:off x="9618599" y="3356628"/>
          <a:ext cx="775081" cy="1374950"/>
        </p:xfrm>
        <a:graphic>
          <a:graphicData uri="http://schemas.openxmlformats.org/drawingml/2006/table">
            <a:tbl>
              <a:tblPr/>
              <a:tblGrid>
                <a:gridCol w="77508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8" name="Таблица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827913"/>
              </p:ext>
            </p:extLst>
          </p:nvPr>
        </p:nvGraphicFramePr>
        <p:xfrm>
          <a:off x="10403458" y="3363337"/>
          <a:ext cx="1163701" cy="1374950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374950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08101"/>
              </p:ext>
            </p:extLst>
          </p:nvPr>
        </p:nvGraphicFramePr>
        <p:xfrm>
          <a:off x="7808595" y="4731817"/>
          <a:ext cx="868680" cy="1059161"/>
        </p:xfrm>
        <a:graphic>
          <a:graphicData uri="http://schemas.openxmlformats.org/drawingml/2006/table">
            <a:tbl>
              <a:tblPr/>
              <a:tblGrid>
                <a:gridCol w="8686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5916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0" name="Таблица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178077"/>
              </p:ext>
            </p:extLst>
          </p:nvPr>
        </p:nvGraphicFramePr>
        <p:xfrm>
          <a:off x="8670797" y="4731817"/>
          <a:ext cx="939928" cy="1059161"/>
        </p:xfrm>
        <a:graphic>
          <a:graphicData uri="http://schemas.openxmlformats.org/drawingml/2006/table">
            <a:tbl>
              <a:tblPr/>
              <a:tblGrid>
                <a:gridCol w="93992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5916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1" name="Таблица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693954"/>
              </p:ext>
            </p:extLst>
          </p:nvPr>
        </p:nvGraphicFramePr>
        <p:xfrm>
          <a:off x="9620504" y="4731817"/>
          <a:ext cx="775081" cy="1059161"/>
        </p:xfrm>
        <a:graphic>
          <a:graphicData uri="http://schemas.openxmlformats.org/drawingml/2006/table">
            <a:tbl>
              <a:tblPr/>
              <a:tblGrid>
                <a:gridCol w="77508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5916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2" name="Таблица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822181"/>
              </p:ext>
            </p:extLst>
          </p:nvPr>
        </p:nvGraphicFramePr>
        <p:xfrm>
          <a:off x="10405363" y="4738526"/>
          <a:ext cx="1163701" cy="1059161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105916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3" name="Таблица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962560"/>
              </p:ext>
            </p:extLst>
          </p:nvPr>
        </p:nvGraphicFramePr>
        <p:xfrm>
          <a:off x="7806690" y="5794910"/>
          <a:ext cx="868680" cy="304800"/>
        </p:xfrm>
        <a:graphic>
          <a:graphicData uri="http://schemas.openxmlformats.org/drawingml/2006/table">
            <a:tbl>
              <a:tblPr/>
              <a:tblGrid>
                <a:gridCol w="868680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0454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4" name="Таблица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717792"/>
              </p:ext>
            </p:extLst>
          </p:nvPr>
        </p:nvGraphicFramePr>
        <p:xfrm>
          <a:off x="8668892" y="5794910"/>
          <a:ext cx="939928" cy="304800"/>
        </p:xfrm>
        <a:graphic>
          <a:graphicData uri="http://schemas.openxmlformats.org/drawingml/2006/table">
            <a:tbl>
              <a:tblPr/>
              <a:tblGrid>
                <a:gridCol w="939928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0454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5" name="Таблица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51574"/>
              </p:ext>
            </p:extLst>
          </p:nvPr>
        </p:nvGraphicFramePr>
        <p:xfrm>
          <a:off x="9618599" y="5794910"/>
          <a:ext cx="775081" cy="304800"/>
        </p:xfrm>
        <a:graphic>
          <a:graphicData uri="http://schemas.openxmlformats.org/drawingml/2006/table">
            <a:tbl>
              <a:tblPr/>
              <a:tblGrid>
                <a:gridCol w="77508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0454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6" name="Таблица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617309"/>
              </p:ext>
            </p:extLst>
          </p:nvPr>
        </p:nvGraphicFramePr>
        <p:xfrm>
          <a:off x="10403458" y="5801619"/>
          <a:ext cx="1163701" cy="304800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304542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graphicFrame>
        <p:nvGraphicFramePr>
          <p:cNvPr id="67" name="Таблица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499377"/>
              </p:ext>
            </p:extLst>
          </p:nvPr>
        </p:nvGraphicFramePr>
        <p:xfrm>
          <a:off x="10398125" y="6106418"/>
          <a:ext cx="1163701" cy="446781"/>
        </p:xfrm>
        <a:graphic>
          <a:graphicData uri="http://schemas.openxmlformats.org/drawingml/2006/table">
            <a:tbl>
              <a:tblPr/>
              <a:tblGrid>
                <a:gridCol w="1163701">
                  <a:extLst>
                    <a:ext uri="{9D8B030D-6E8A-4147-A177-3AD203B41FA5}">
                      <a16:colId xmlns:a16="http://schemas.microsoft.com/office/drawing/2014/main" val="4120154749"/>
                    </a:ext>
                  </a:extLst>
                </a:gridCol>
              </a:tblGrid>
              <a:tr h="446781">
                <a:tc>
                  <a:txBody>
                    <a:bodyPr/>
                    <a:lstStyle/>
                    <a:p>
                      <a:endParaRPr lang="ru-RU" sz="1400" dirty="0">
                        <a:latin typeface="AVATR Sans" panose="02000800000000000000" pitchFamily="50" charset="-122"/>
                        <a:ea typeface="AVATR Sans" panose="02000800000000000000" pitchFamily="50" charset="-122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4154"/>
                  </a:ext>
                </a:extLst>
              </a:tr>
            </a:tbl>
          </a:graphicData>
        </a:graphic>
      </p:graphicFrame>
      <p:sp>
        <p:nvSpPr>
          <p:cNvPr id="68" name="object 16"/>
          <p:cNvSpPr txBox="1"/>
          <p:nvPr/>
        </p:nvSpPr>
        <p:spPr>
          <a:xfrm>
            <a:off x="9681464" y="6158219"/>
            <a:ext cx="1233298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ИТОГО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2025г.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69" name="object 16"/>
          <p:cNvSpPr txBox="1"/>
          <p:nvPr/>
        </p:nvSpPr>
        <p:spPr>
          <a:xfrm>
            <a:off x="5814440" y="5855274"/>
            <a:ext cx="123329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dirty="0" smtClean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ИТОГО</a:t>
            </a:r>
            <a:endParaRPr sz="12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99134" y="354672"/>
            <a:ext cx="8140066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13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Карта</a:t>
            </a:r>
            <a:r>
              <a:rPr sz="1500" spc="-3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7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города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3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4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указанием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229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Ваших</a:t>
            </a:r>
            <a:r>
              <a:rPr sz="1500" spc="-3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3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Дилерских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7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центров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00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</a:t>
            </a:r>
            <a:r>
              <a:rPr sz="1500" spc="-2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55" dirty="0">
                <a:solidFill>
                  <a:srgbClr val="444753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конкурентов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839" y="616347"/>
            <a:ext cx="11875135" cy="6092825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17620" y="3335192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998" y="280847"/>
            <a:ext cx="77241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Карта</a:t>
            </a:r>
            <a:r>
              <a:rPr sz="15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района</a:t>
            </a:r>
            <a:r>
              <a:rPr sz="1500" spc="-1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с</a:t>
            </a:r>
            <a:r>
              <a:rPr sz="15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5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указанием</a:t>
            </a:r>
            <a:r>
              <a:rPr sz="1500" spc="-1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4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Дилерских</a:t>
            </a:r>
            <a:r>
              <a:rPr sz="1500" spc="-1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3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центров,</a:t>
            </a:r>
            <a:r>
              <a:rPr sz="15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мест</a:t>
            </a:r>
            <a:r>
              <a:rPr sz="1500" spc="-1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5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притяжения</a:t>
            </a:r>
            <a:r>
              <a:rPr sz="1500" spc="-2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трафика </a:t>
            </a:r>
            <a:r>
              <a:rPr sz="1500" spc="17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(ДЦ</a:t>
            </a:r>
            <a:r>
              <a:rPr sz="1500" spc="-3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4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конкурентов,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7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крупные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8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торговые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центры,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6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рынки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10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и</a:t>
            </a:r>
            <a:r>
              <a:rPr sz="1500" spc="-25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 </a:t>
            </a:r>
            <a:r>
              <a:rPr sz="1500" spc="-10" dirty="0">
                <a:solidFill>
                  <a:srgbClr val="3B4450"/>
                </a:solidFill>
                <a:latin typeface="AVATR Sans" panose="02000800000000000000" pitchFamily="50" charset="-122"/>
                <a:ea typeface="AVATR Sans" panose="02000800000000000000" pitchFamily="50" charset="-122"/>
                <a:cs typeface="Trebuchet MS"/>
              </a:rPr>
              <a:t>т.д.)</a:t>
            </a:r>
            <a:endParaRPr sz="1500" dirty="0">
              <a:latin typeface="AVATR Sans" panose="02000800000000000000" pitchFamily="50" charset="-122"/>
              <a:ea typeface="AVATR Sans" panose="02000800000000000000" pitchFamily="50" charset="-122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839" y="838200"/>
            <a:ext cx="11875135" cy="5870972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17620" y="3335192"/>
            <a:ext cx="719572" cy="6551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628</Words>
  <Application>Microsoft Office PowerPoint</Application>
  <PresentationFormat>Широкоэкранный</PresentationFormat>
  <Paragraphs>203</Paragraphs>
  <Slides>29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7" baseType="lpstr">
      <vt:lpstr>AVATR Sans</vt:lpstr>
      <vt:lpstr>Arial</vt:lpstr>
      <vt:lpstr>Arial Black</vt:lpstr>
      <vt:lpstr>Arial MT</vt:lpstr>
      <vt:lpstr>Calibri</vt:lpstr>
      <vt:lpstr>Courier New</vt:lpstr>
      <vt:lpstr>Gadugi</vt:lpstr>
      <vt:lpstr>Georgia</vt:lpstr>
      <vt:lpstr>Impact</vt:lpstr>
      <vt:lpstr>Lucida Sans Unicode</vt:lpstr>
      <vt:lpstr>Microsoft Sans Serif</vt:lpstr>
      <vt:lpstr>Segoe UI</vt:lpstr>
      <vt:lpstr>Segoe UI Light</vt:lpstr>
      <vt:lpstr>Tahoma</vt:lpstr>
      <vt:lpstr>Times New Roman</vt:lpstr>
      <vt:lpstr>Trebuchet MS</vt:lpstr>
      <vt:lpstr>Verdana</vt:lpstr>
      <vt:lpstr>Office Theme</vt:lpstr>
      <vt:lpstr>Паспорт дилера</vt:lpstr>
      <vt:lpstr>Общая информация</vt:lpstr>
      <vt:lpstr>Основная деятельность компании</vt:lpstr>
      <vt:lpstr>Презентация PowerPoint</vt:lpstr>
      <vt:lpstr>Информация о вашем регионе</vt:lpstr>
      <vt:lpstr>Информация о вашем регионе</vt:lpstr>
      <vt:lpstr>Ваши планы по сотрудничеству с брендом AVATR</vt:lpstr>
      <vt:lpstr>Презентация PowerPoint</vt:lpstr>
      <vt:lpstr>Презентация PowerPoint</vt:lpstr>
      <vt:lpstr>Генеральный план</vt:lpstr>
      <vt:lpstr>Фотографии территории, прилегающей к дилерскому центру</vt:lpstr>
      <vt:lpstr>Фотографии/схема территории дилерского центра (вид сверху)</vt:lpstr>
      <vt:lpstr>Фотографии основного фасада дилерского центра (актуальное на дату заполнения анкеты)</vt:lpstr>
      <vt:lpstr>Фотографии шоу-рума дилерского центра, включая зону ресепшен</vt:lpstr>
      <vt:lpstr>Фотографии интерьера дилерского центра</vt:lpstr>
      <vt:lpstr>Фотографии сервисной зоны Дилерского центра</vt:lpstr>
      <vt:lpstr>Дополнительные фото</vt:lpstr>
      <vt:lpstr>План дилерского центра 1  этаж</vt:lpstr>
      <vt:lpstr>План дилерского центра 2  этаж</vt:lpstr>
      <vt:lpstr>Презентация PowerPoint</vt:lpstr>
      <vt:lpstr>Презентация PowerPoint</vt:lpstr>
      <vt:lpstr>Презентация PowerPoint</vt:lpstr>
      <vt:lpstr>Зарядные станции</vt:lpstr>
      <vt:lpstr>Данные о дилерском центре</vt:lpstr>
      <vt:lpstr>Презентация PowerPoint</vt:lpstr>
      <vt:lpstr>Данные по складу запасных частей</vt:lpstr>
      <vt:lpstr>Технологическое оснащение (оборудование) для работы с электрическими а/м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Changan</dc:title>
  <dc:subject>avepdf.com - Free Online PDF and Document Tools</dc:subject>
  <dc:creator>Victor</dc:creator>
  <cp:lastModifiedBy>user</cp:lastModifiedBy>
  <cp:revision>50</cp:revision>
  <dcterms:created xsi:type="dcterms:W3CDTF">2025-06-20T08:22:22Z</dcterms:created>
  <dcterms:modified xsi:type="dcterms:W3CDTF">2025-06-23T07:28:56Z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2025-06-20T00:00:00Z</vt:filetime>
  </property>
  <property fmtid="{D5CDD505-2E9C-101B-9397-08002B2CF9AE}" pid="5" name="Producer">
    <vt:lpwstr>Microsoft® PowerPoint® 2016</vt:lpwstr>
  </property>
</Properties>
</file>