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93" r:id="rId2"/>
    <p:sldId id="281" r:id="rId3"/>
    <p:sldId id="308" r:id="rId4"/>
    <p:sldId id="286" r:id="rId5"/>
    <p:sldId id="287" r:id="rId6"/>
    <p:sldId id="288" r:id="rId7"/>
    <p:sldId id="315" r:id="rId8"/>
    <p:sldId id="289" r:id="rId9"/>
    <p:sldId id="290" r:id="rId10"/>
    <p:sldId id="291" r:id="rId11"/>
    <p:sldId id="292" r:id="rId12"/>
    <p:sldId id="313" r:id="rId13"/>
    <p:sldId id="295" r:id="rId14"/>
    <p:sldId id="294" r:id="rId15"/>
    <p:sldId id="264" r:id="rId16"/>
    <p:sldId id="266" r:id="rId17"/>
    <p:sldId id="296" r:id="rId18"/>
    <p:sldId id="297" r:id="rId19"/>
    <p:sldId id="298" r:id="rId20"/>
    <p:sldId id="299" r:id="rId21"/>
    <p:sldId id="300" r:id="rId22"/>
    <p:sldId id="301" r:id="rId23"/>
    <p:sldId id="302" r:id="rId24"/>
    <p:sldId id="303" r:id="rId25"/>
    <p:sldId id="304" r:id="rId26"/>
    <p:sldId id="305" r:id="rId27"/>
    <p:sldId id="306" r:id="rId28"/>
    <p:sldId id="307" r:id="rId29"/>
    <p:sldId id="310" r:id="rId30"/>
    <p:sldId id="311" r:id="rId31"/>
    <p:sldId id="277" r:id="rId32"/>
    <p:sldId id="278" r:id="rId33"/>
    <p:sldId id="312" r:id="rId34"/>
    <p:sldId id="314" r:id="rId35"/>
    <p:sldId id="279" r:id="rId36"/>
    <p:sldId id="280" r:id="rId37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DA9CF"/>
    <a:srgbClr val="0D1A4E"/>
    <a:srgbClr val="B9CDE5"/>
    <a:srgbClr val="293353"/>
    <a:srgbClr val="122441"/>
    <a:srgbClr val="434C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658" y="67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900" b="1" i="0">
                <a:solidFill>
                  <a:srgbClr val="444753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1/30/2026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900" b="1" i="0">
                <a:solidFill>
                  <a:srgbClr val="444753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1/30/2026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900" b="1" i="0">
                <a:solidFill>
                  <a:srgbClr val="444753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1/30/2026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900" b="1" i="0">
                <a:solidFill>
                  <a:srgbClr val="444753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1/30/2026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1/30/2026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94562" y="115557"/>
            <a:ext cx="7345045" cy="3225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900" b="1" i="0">
                <a:solidFill>
                  <a:srgbClr val="444753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1/30/2026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7.png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D1A4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 idx="4294967295"/>
          </p:nvPr>
        </p:nvSpPr>
        <p:spPr>
          <a:xfrm>
            <a:off x="457200" y="3733800"/>
            <a:ext cx="3330575" cy="4127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600" b="0" spc="-35" dirty="0">
                <a:solidFill>
                  <a:srgbClr val="FBFBFB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Паспорт</a:t>
            </a:r>
            <a:r>
              <a:rPr sz="2600" b="0" spc="-150" dirty="0">
                <a:solidFill>
                  <a:srgbClr val="FBFBFB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sz="2600" b="0" spc="-10" dirty="0">
                <a:solidFill>
                  <a:srgbClr val="FBFBFB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дилера</a:t>
            </a:r>
            <a:endParaRPr sz="2600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57200" y="4648200"/>
            <a:ext cx="4074351" cy="1077858"/>
          </a:xfrm>
          <a:prstGeom prst="rect">
            <a:avLst/>
          </a:prstGeom>
        </p:spPr>
        <p:txBody>
          <a:bodyPr vert="horz" wrap="square" lIns="0" tIns="12001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44"/>
              </a:spcBef>
            </a:pPr>
            <a:r>
              <a:rPr sz="1600" spc="180" dirty="0" err="1">
                <a:solidFill>
                  <a:srgbClr val="FBFBFB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Юридическое</a:t>
            </a:r>
            <a:r>
              <a:rPr sz="1600" dirty="0">
                <a:solidFill>
                  <a:srgbClr val="FBFBFB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sz="1600" spc="120" dirty="0">
                <a:solidFill>
                  <a:srgbClr val="FBFBFB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наименование:</a:t>
            </a:r>
            <a:endParaRPr sz="1600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marL="52705">
              <a:lnSpc>
                <a:spcPct val="100000"/>
              </a:lnSpc>
              <a:spcBef>
                <a:spcPts val="844"/>
              </a:spcBef>
            </a:pPr>
            <a:r>
              <a:rPr sz="1600" spc="125" dirty="0" err="1">
                <a:solidFill>
                  <a:srgbClr val="FBFBFB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Город</a:t>
            </a:r>
            <a:r>
              <a:rPr sz="1600" spc="125" dirty="0">
                <a:solidFill>
                  <a:srgbClr val="FBFBFB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:</a:t>
            </a:r>
            <a:endParaRPr sz="1600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marL="52069">
              <a:lnSpc>
                <a:spcPct val="100000"/>
              </a:lnSpc>
              <a:spcBef>
                <a:spcPts val="890"/>
              </a:spcBef>
            </a:pPr>
            <a:r>
              <a:rPr sz="1600" spc="75" dirty="0">
                <a:solidFill>
                  <a:srgbClr val="FBFBFB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Дата:</a:t>
            </a:r>
            <a:endParaRPr sz="1600" dirty="0"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pic>
        <p:nvPicPr>
          <p:cNvPr id="8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4945" y="600147"/>
            <a:ext cx="4331855" cy="628377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382000" y="270905"/>
            <a:ext cx="1021723" cy="1296311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8323" y="525482"/>
            <a:ext cx="2565700" cy="703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31932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D1A4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60926" y="255848"/>
            <a:ext cx="11473873" cy="3129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12700" rIns="0" bIns="0" rtlCol="0">
            <a:spAutoFit/>
          </a:bodyPr>
          <a:lstStyle/>
          <a:p>
            <a:pPr marL="10795" algn="l">
              <a:lnSpc>
                <a:spcPct val="100000"/>
              </a:lnSpc>
              <a:spcBef>
                <a:spcPts val="100"/>
              </a:spcBef>
            </a:pPr>
            <a:r>
              <a:rPr lang="ru-RU" b="0" spc="50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Информация о вашем регионе</a:t>
            </a:r>
            <a:endParaRPr dirty="0">
              <a:solidFill>
                <a:schemeClr val="bg1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5539486"/>
              </p:ext>
            </p:extLst>
          </p:nvPr>
        </p:nvGraphicFramePr>
        <p:xfrm>
          <a:off x="260926" y="762000"/>
          <a:ext cx="11702473" cy="5839460"/>
        </p:xfrm>
        <a:graphic>
          <a:graphicData uri="http://schemas.openxmlformats.org/drawingml/2006/table">
            <a:tbl>
              <a:tblPr/>
              <a:tblGrid>
                <a:gridCol w="2787074">
                  <a:extLst>
                    <a:ext uri="{9D8B030D-6E8A-4147-A177-3AD203B41FA5}">
                      <a16:colId xmlns:a16="http://schemas.microsoft.com/office/drawing/2014/main" val="2710443973"/>
                    </a:ext>
                  </a:extLst>
                </a:gridCol>
                <a:gridCol w="2590800">
                  <a:extLst>
                    <a:ext uri="{9D8B030D-6E8A-4147-A177-3AD203B41FA5}">
                      <a16:colId xmlns:a16="http://schemas.microsoft.com/office/drawing/2014/main" val="1557844549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4104108097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4057211136"/>
                    </a:ext>
                  </a:extLst>
                </a:gridCol>
                <a:gridCol w="2057399">
                  <a:extLst>
                    <a:ext uri="{9D8B030D-6E8A-4147-A177-3AD203B41FA5}">
                      <a16:colId xmlns:a16="http://schemas.microsoft.com/office/drawing/2014/main" val="272862146"/>
                    </a:ext>
                  </a:extLst>
                </a:gridCol>
              </a:tblGrid>
              <a:tr h="337629">
                <a:tc rowSpan="9"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Укажите официальных дилеров других марок в вашем городе/регионе (включая электромобили и</a:t>
                      </a:r>
                      <a:r>
                        <a:rPr lang="ru-RU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 гибриды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) </a:t>
                      </a:r>
                    </a:p>
                    <a:p>
                      <a:pPr algn="ctr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  <a:p>
                      <a:pPr algn="ctr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  <a:p>
                      <a:pPr algn="ctr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  <a:p>
                      <a:pPr algn="ctr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  <a:p>
                      <a:pPr algn="ctr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  <a:p>
                      <a:pPr algn="ctr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  <a:p>
                      <a:pPr algn="ctr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  <a:p>
                      <a:pPr algn="ctr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  <a:p>
                      <a:pPr algn="ctr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  <a:p>
                      <a:pPr algn="ctr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Марка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Название дилера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Адрес салона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Объём продаж за последний год (шт.)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6763944"/>
                  </a:ext>
                </a:extLst>
              </a:tr>
              <a:tr h="675640">
                <a:tc vMerge="1">
                  <a:txBody>
                    <a:bodyPr/>
                    <a:lstStyle/>
                    <a:p>
                      <a:pPr algn="l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hangan uni type Regular" panose="02000500000000000000" pitchFamily="50" charset="-128"/>
                        <a:ea typeface="changan uni type Regular" panose="02000500000000000000" pitchFamily="50" charset="-128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0508395"/>
                  </a:ext>
                </a:extLst>
              </a:tr>
              <a:tr h="6756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3417019"/>
                  </a:ext>
                </a:extLst>
              </a:tr>
              <a:tr h="6756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2669843"/>
                  </a:ext>
                </a:extLst>
              </a:tr>
              <a:tr h="675640">
                <a:tc vMerge="1">
                  <a:txBody>
                    <a:bodyPr/>
                    <a:lstStyle/>
                    <a:p>
                      <a:pPr algn="l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hangan uni type Regular" panose="02000500000000000000" pitchFamily="50" charset="-128"/>
                        <a:ea typeface="changan uni type Regular" panose="02000500000000000000" pitchFamily="50" charset="-128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2666064"/>
                  </a:ext>
                </a:extLst>
              </a:tr>
              <a:tr h="675640">
                <a:tc vMerge="1">
                  <a:txBody>
                    <a:bodyPr/>
                    <a:lstStyle/>
                    <a:p>
                      <a:pPr algn="l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hangan uni type Regular" panose="02000500000000000000" pitchFamily="50" charset="-128"/>
                        <a:ea typeface="changan uni type Regular" panose="02000500000000000000" pitchFamily="50" charset="-128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5438878"/>
                  </a:ext>
                </a:extLst>
              </a:tr>
              <a:tr h="675640">
                <a:tc vMerge="1">
                  <a:txBody>
                    <a:bodyPr/>
                    <a:lstStyle/>
                    <a:p>
                      <a:pPr algn="l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hangan uni type Regular" panose="02000500000000000000" pitchFamily="50" charset="-128"/>
                        <a:ea typeface="changan uni type Regular" panose="02000500000000000000" pitchFamily="50" charset="-128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8393254"/>
                  </a:ext>
                </a:extLst>
              </a:tr>
              <a:tr h="675640">
                <a:tc vMerge="1">
                  <a:txBody>
                    <a:bodyPr/>
                    <a:lstStyle/>
                    <a:p>
                      <a:pPr algn="ctr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hangan uni type Regular" panose="02000500000000000000" pitchFamily="50" charset="-128"/>
                        <a:ea typeface="changan uni type Regular" panose="02000500000000000000" pitchFamily="50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132828"/>
                  </a:ext>
                </a:extLst>
              </a:tr>
              <a:tr h="675640">
                <a:tc vMerge="1">
                  <a:txBody>
                    <a:bodyPr/>
                    <a:lstStyle/>
                    <a:p>
                      <a:pPr algn="ctr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hangan uni type Regular" panose="02000500000000000000" pitchFamily="50" charset="-128"/>
                        <a:ea typeface="changan uni type Regular" panose="02000500000000000000" pitchFamily="50" charset="-128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25387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21708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D1A4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60926" y="255848"/>
            <a:ext cx="11473873" cy="3129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12700" rIns="0" bIns="0" rtlCol="0">
            <a:spAutoFit/>
          </a:bodyPr>
          <a:lstStyle/>
          <a:p>
            <a:pPr marL="10795" algn="l">
              <a:lnSpc>
                <a:spcPct val="100000"/>
              </a:lnSpc>
              <a:spcBef>
                <a:spcPts val="100"/>
              </a:spcBef>
            </a:pPr>
            <a:r>
              <a:rPr lang="ru-RU" b="0" spc="50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Ваши планы по сотрудничеству с брендом </a:t>
            </a:r>
            <a:r>
              <a:rPr lang="en-US" b="0" spc="50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DEEPAL</a:t>
            </a:r>
            <a:endParaRPr dirty="0">
              <a:solidFill>
                <a:schemeClr val="bg1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3704530"/>
              </p:ext>
            </p:extLst>
          </p:nvPr>
        </p:nvGraphicFramePr>
        <p:xfrm>
          <a:off x="533400" y="914400"/>
          <a:ext cx="8915401" cy="5029199"/>
        </p:xfrm>
        <a:graphic>
          <a:graphicData uri="http://schemas.openxmlformats.org/drawingml/2006/table">
            <a:tbl>
              <a:tblPr/>
              <a:tblGrid>
                <a:gridCol w="2912470">
                  <a:extLst>
                    <a:ext uri="{9D8B030D-6E8A-4147-A177-3AD203B41FA5}">
                      <a16:colId xmlns:a16="http://schemas.microsoft.com/office/drawing/2014/main" val="1510062940"/>
                    </a:ext>
                  </a:extLst>
                </a:gridCol>
                <a:gridCol w="1545230">
                  <a:extLst>
                    <a:ext uri="{9D8B030D-6E8A-4147-A177-3AD203B41FA5}">
                      <a16:colId xmlns:a16="http://schemas.microsoft.com/office/drawing/2014/main" val="1042063859"/>
                    </a:ext>
                  </a:extLst>
                </a:gridCol>
                <a:gridCol w="1407695">
                  <a:extLst>
                    <a:ext uri="{9D8B030D-6E8A-4147-A177-3AD203B41FA5}">
                      <a16:colId xmlns:a16="http://schemas.microsoft.com/office/drawing/2014/main" val="405750147"/>
                    </a:ext>
                  </a:extLst>
                </a:gridCol>
                <a:gridCol w="1525003">
                  <a:extLst>
                    <a:ext uri="{9D8B030D-6E8A-4147-A177-3AD203B41FA5}">
                      <a16:colId xmlns:a16="http://schemas.microsoft.com/office/drawing/2014/main" val="2171119350"/>
                    </a:ext>
                  </a:extLst>
                </a:gridCol>
                <a:gridCol w="1525003">
                  <a:extLst>
                    <a:ext uri="{9D8B030D-6E8A-4147-A177-3AD203B41FA5}">
                      <a16:colId xmlns:a16="http://schemas.microsoft.com/office/drawing/2014/main" val="1730783540"/>
                    </a:ext>
                  </a:extLst>
                </a:gridCol>
              </a:tblGrid>
              <a:tr h="927439">
                <a:tc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Продажи автомобилей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202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6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 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год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0070516"/>
                  </a:ext>
                </a:extLst>
              </a:tr>
              <a:tr h="49108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Модель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DA9C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I 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кв.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DA9C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II 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кв.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DA9C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III 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кв.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DA9C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IV 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кв.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DA9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0916620"/>
                  </a:ext>
                </a:extLst>
              </a:tr>
              <a:tr h="491087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Deepal S05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5367637"/>
                  </a:ext>
                </a:extLst>
              </a:tr>
              <a:tr h="491087">
                <a:tc>
                  <a:txBody>
                    <a:bodyPr/>
                    <a:lstStyle/>
                    <a:p>
                      <a:pPr marL="0" marR="0" lvl="0" indent="0" algn="l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Deepal S0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7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5168001"/>
                  </a:ext>
                </a:extLst>
              </a:tr>
              <a:tr h="491087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Deepal S09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CDE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3319029"/>
                  </a:ext>
                </a:extLst>
              </a:tr>
              <a:tr h="48231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Deepal E07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463056"/>
                  </a:ext>
                </a:extLst>
              </a:tr>
              <a:tr h="550777">
                <a:tc>
                  <a:txBody>
                    <a:bodyPr/>
                    <a:lstStyle/>
                    <a:p>
                      <a:pPr marL="0" marR="0" lvl="0" indent="0" algn="l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Deepal G318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2571719"/>
                  </a:ext>
                </a:extLst>
              </a:tr>
              <a:tr h="55216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Итого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8914457"/>
                  </a:ext>
                </a:extLst>
              </a:tr>
              <a:tr h="552160">
                <a:tc>
                  <a:txBody>
                    <a:bodyPr/>
                    <a:lstStyle/>
                    <a:p>
                      <a:pPr algn="ctr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Итого</a:t>
                      </a:r>
                      <a:r>
                        <a:rPr lang="ru-RU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 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2026г.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DA9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DA9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44666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594340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D1A4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60926" y="255848"/>
            <a:ext cx="11473873" cy="3129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12700" rIns="0" bIns="0" rtlCol="0">
            <a:spAutoFit/>
          </a:bodyPr>
          <a:lstStyle/>
          <a:p>
            <a:pPr marL="10795" algn="l">
              <a:lnSpc>
                <a:spcPct val="100000"/>
              </a:lnSpc>
              <a:spcBef>
                <a:spcPts val="100"/>
              </a:spcBef>
            </a:pPr>
            <a:r>
              <a:rPr lang="ru-RU" b="0" spc="50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Ваши планы по сотрудничеству с брендом </a:t>
            </a:r>
            <a:r>
              <a:rPr lang="en-US" b="0" spc="50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DEEPAL</a:t>
            </a:r>
            <a:endParaRPr dirty="0">
              <a:solidFill>
                <a:schemeClr val="bg1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2343394"/>
              </p:ext>
            </p:extLst>
          </p:nvPr>
        </p:nvGraphicFramePr>
        <p:xfrm>
          <a:off x="457200" y="838200"/>
          <a:ext cx="9220201" cy="5334000"/>
        </p:xfrm>
        <a:graphic>
          <a:graphicData uri="http://schemas.openxmlformats.org/drawingml/2006/table">
            <a:tbl>
              <a:tblPr/>
              <a:tblGrid>
                <a:gridCol w="4524501">
                  <a:extLst>
                    <a:ext uri="{9D8B030D-6E8A-4147-A177-3AD203B41FA5}">
                      <a16:colId xmlns:a16="http://schemas.microsoft.com/office/drawing/2014/main" val="3491631100"/>
                    </a:ext>
                  </a:extLst>
                </a:gridCol>
                <a:gridCol w="1173925">
                  <a:extLst>
                    <a:ext uri="{9D8B030D-6E8A-4147-A177-3AD203B41FA5}">
                      <a16:colId xmlns:a16="http://schemas.microsoft.com/office/drawing/2014/main" val="2207442273"/>
                    </a:ext>
                  </a:extLst>
                </a:gridCol>
                <a:gridCol w="1173925">
                  <a:extLst>
                    <a:ext uri="{9D8B030D-6E8A-4147-A177-3AD203B41FA5}">
                      <a16:colId xmlns:a16="http://schemas.microsoft.com/office/drawing/2014/main" val="835910196"/>
                    </a:ext>
                  </a:extLst>
                </a:gridCol>
                <a:gridCol w="1173925">
                  <a:extLst>
                    <a:ext uri="{9D8B030D-6E8A-4147-A177-3AD203B41FA5}">
                      <a16:colId xmlns:a16="http://schemas.microsoft.com/office/drawing/2014/main" val="1846388927"/>
                    </a:ext>
                  </a:extLst>
                </a:gridCol>
                <a:gridCol w="1173925">
                  <a:extLst>
                    <a:ext uri="{9D8B030D-6E8A-4147-A177-3AD203B41FA5}">
                      <a16:colId xmlns:a16="http://schemas.microsoft.com/office/drawing/2014/main" val="860931220"/>
                    </a:ext>
                  </a:extLst>
                </a:gridCol>
              </a:tblGrid>
              <a:tr h="27353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Маркетинговый план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2026г.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1388462"/>
                  </a:ext>
                </a:extLst>
              </a:tr>
              <a:tr h="273538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DA9C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I 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кв.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DA9C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II 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кв.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DA9C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III 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кв.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DA9C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IV 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кв.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DA9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2988374"/>
                  </a:ext>
                </a:extLst>
              </a:tr>
              <a:tr h="547078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Реклама (интернет, СМИ, наружная реклама)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120915"/>
                  </a:ext>
                </a:extLst>
              </a:tr>
              <a:tr h="1296677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Повышение узнаваемости и лояльности к бренду (дни открытых дверей, мероприятия приуроченные к праздникам)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2352560"/>
                  </a:ext>
                </a:extLst>
              </a:tr>
              <a:tr h="1062592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Повышение качества обслуживания клиентов (повышение квалификации сотрудников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автотехцентра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)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8555028"/>
                  </a:ext>
                </a:extLst>
              </a:tr>
              <a:tr h="1094154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Выполнение плана продаж а/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м,запасных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 </a:t>
                      </a:r>
                      <a:r>
                        <a:rPr lang="ru-RU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частей,плана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 по обслуживанию клиентов сервиса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4718973"/>
                  </a:ext>
                </a:extLst>
              </a:tr>
              <a:tr h="273538"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Итого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0297824"/>
                  </a:ext>
                </a:extLst>
              </a:tr>
              <a:tr h="512885"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Итого 2026г.</a:t>
                      </a:r>
                    </a:p>
                  </a:txBody>
                  <a:tcPr marL="7620" marR="7620" marT="7620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DA9C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DA9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30231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41360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D1A4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3019" y="96379"/>
            <a:ext cx="11614785" cy="553085"/>
          </a:xfrm>
          <a:prstGeom prst="rect">
            <a:avLst/>
          </a:prstGeom>
        </p:spPr>
        <p:txBody>
          <a:bodyPr vert="horz" wrap="square" lIns="0" tIns="79375" rIns="0" bIns="0" rtlCol="0">
            <a:spAutoFit/>
          </a:bodyPr>
          <a:lstStyle/>
          <a:p>
            <a:pPr marL="12700" marR="5080" indent="16510">
              <a:lnSpc>
                <a:spcPct val="77500"/>
              </a:lnSpc>
              <a:spcBef>
                <a:spcPts val="625"/>
              </a:spcBef>
            </a:pPr>
            <a:r>
              <a:rPr b="0" spc="175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Карта</a:t>
            </a:r>
            <a:r>
              <a:rPr b="0" spc="-45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spc="160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города</a:t>
            </a:r>
            <a:r>
              <a:rPr spc="-45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b="0" spc="165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с</a:t>
            </a:r>
            <a:r>
              <a:rPr b="0" spc="-45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b="0" spc="190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указанием</a:t>
            </a:r>
            <a:r>
              <a:rPr b="0" spc="-40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b="0" spc="215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местоположения</a:t>
            </a:r>
            <a:r>
              <a:rPr b="0" spc="-45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b="0" spc="275" dirty="0" err="1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ваших</a:t>
            </a:r>
            <a:r>
              <a:rPr b="0" spc="-45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ru-RU" b="0" spc="180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Д</a:t>
            </a:r>
            <a:r>
              <a:rPr b="0" spc="180" dirty="0" err="1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илерских</a:t>
            </a:r>
            <a:r>
              <a:rPr b="0" spc="-45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b="0" spc="215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центров</a:t>
            </a:r>
            <a:r>
              <a:rPr b="0" spc="-40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b="0" spc="80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и </a:t>
            </a:r>
            <a:r>
              <a:rPr b="0" spc="195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конкурентов</a:t>
            </a:r>
            <a:endParaRPr dirty="0">
              <a:solidFill>
                <a:schemeClr val="bg1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sp>
        <p:nvSpPr>
          <p:cNvPr id="5" name="object 3"/>
          <p:cNvSpPr/>
          <p:nvPr/>
        </p:nvSpPr>
        <p:spPr>
          <a:xfrm>
            <a:off x="347637" y="762000"/>
            <a:ext cx="11614785" cy="5596890"/>
          </a:xfrm>
          <a:custGeom>
            <a:avLst/>
            <a:gdLst/>
            <a:ahLst/>
            <a:cxnLst/>
            <a:rect l="l" t="t" r="r" b="b"/>
            <a:pathLst>
              <a:path w="11614785" h="5596890">
                <a:moveTo>
                  <a:pt x="0" y="5596533"/>
                </a:moveTo>
                <a:lnTo>
                  <a:pt x="11614419" y="5596533"/>
                </a:lnTo>
                <a:lnTo>
                  <a:pt x="11614419" y="0"/>
                </a:lnTo>
                <a:lnTo>
                  <a:pt x="0" y="0"/>
                </a:lnTo>
                <a:lnTo>
                  <a:pt x="0" y="5596533"/>
                </a:lnTo>
                <a:close/>
              </a:path>
            </a:pathLst>
          </a:cu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33" t="10000" r="12222" b="22222"/>
          <a:stretch/>
        </p:blipFill>
        <p:spPr>
          <a:xfrm>
            <a:off x="5790625" y="3048000"/>
            <a:ext cx="719572" cy="655133"/>
          </a:xfrm>
          <a:prstGeom prst="rect">
            <a:avLst/>
          </a:prstGeom>
          <a:ln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17461345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D1A4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3019" y="133324"/>
            <a:ext cx="11614785" cy="542649"/>
          </a:xfrm>
          <a:prstGeom prst="rect">
            <a:avLst/>
          </a:prstGeom>
        </p:spPr>
        <p:txBody>
          <a:bodyPr vert="horz" wrap="square" lIns="0" tIns="79375" rIns="0" bIns="0" rtlCol="0">
            <a:spAutoFit/>
          </a:bodyPr>
          <a:lstStyle/>
          <a:p>
            <a:pPr marL="12700" marR="5080" indent="16510">
              <a:lnSpc>
                <a:spcPct val="77500"/>
              </a:lnSpc>
              <a:spcBef>
                <a:spcPts val="625"/>
              </a:spcBef>
            </a:pPr>
            <a:r>
              <a:rPr lang="ru-RU" b="0" spc="180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Карта</a:t>
            </a:r>
            <a:r>
              <a:rPr lang="ru-RU" b="0" spc="-50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ru-RU" spc="150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района</a:t>
            </a:r>
            <a:r>
              <a:rPr lang="ru-RU" spc="-45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ru-RU" b="0" spc="175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с</a:t>
            </a:r>
            <a:r>
              <a:rPr lang="ru-RU" b="0" spc="-45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ru-RU" b="0" spc="204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указанием</a:t>
            </a:r>
            <a:r>
              <a:rPr lang="ru-RU" b="0" spc="-45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ru-RU" b="0" spc="185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дилерских</a:t>
            </a:r>
            <a:r>
              <a:rPr lang="ru-RU" b="0" spc="-45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ru-RU" b="0" spc="175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центров,</a:t>
            </a:r>
            <a:r>
              <a:rPr lang="ru-RU" b="0" spc="-45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ru-RU" b="0" spc="185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места</a:t>
            </a:r>
            <a:r>
              <a:rPr lang="ru-RU" b="0" spc="-45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ru-RU" b="0" spc="210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притяжения</a:t>
            </a:r>
            <a:r>
              <a:rPr lang="ru-RU" b="0" spc="-45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ru-RU" b="0" spc="190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трафика </a:t>
            </a:r>
            <a:r>
              <a:rPr lang="ru-RU" b="0" spc="204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(ДЦ</a:t>
            </a:r>
            <a:r>
              <a:rPr lang="ru-RU" b="0" spc="-45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ru-RU" b="0" spc="185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конкурентов,</a:t>
            </a:r>
            <a:r>
              <a:rPr lang="ru-RU" b="0" spc="-45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ru-RU" b="0" spc="220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крупные</a:t>
            </a:r>
            <a:r>
              <a:rPr lang="ru-RU" b="0" spc="-45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ru-RU" b="0" spc="235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торговые</a:t>
            </a:r>
            <a:r>
              <a:rPr lang="ru-RU" b="0" spc="-45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ru-RU" b="0" spc="160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центры,</a:t>
            </a:r>
            <a:r>
              <a:rPr lang="ru-RU" b="0" spc="-45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ru-RU" b="0" spc="210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рынки</a:t>
            </a:r>
            <a:r>
              <a:rPr lang="ru-RU" b="0" spc="-45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ru-RU" b="0" spc="140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и</a:t>
            </a:r>
            <a:r>
              <a:rPr lang="ru-RU" b="0" spc="-45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ru-RU" b="0" spc="-10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т.д.)</a:t>
            </a:r>
            <a:endParaRPr dirty="0">
              <a:solidFill>
                <a:schemeClr val="bg1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43019" y="783732"/>
            <a:ext cx="11614785" cy="5596890"/>
          </a:xfrm>
          <a:custGeom>
            <a:avLst/>
            <a:gdLst/>
            <a:ahLst/>
            <a:cxnLst/>
            <a:rect l="l" t="t" r="r" b="b"/>
            <a:pathLst>
              <a:path w="11614785" h="5596890">
                <a:moveTo>
                  <a:pt x="0" y="5596533"/>
                </a:moveTo>
                <a:lnTo>
                  <a:pt x="11614419" y="5596533"/>
                </a:lnTo>
                <a:lnTo>
                  <a:pt x="11614419" y="0"/>
                </a:lnTo>
                <a:lnTo>
                  <a:pt x="0" y="0"/>
                </a:lnTo>
                <a:lnTo>
                  <a:pt x="0" y="5596533"/>
                </a:lnTo>
                <a:close/>
              </a:path>
            </a:pathLst>
          </a:cu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33" t="10000" r="12222" b="22222"/>
          <a:stretch/>
        </p:blipFill>
        <p:spPr>
          <a:xfrm>
            <a:off x="5790625" y="3048000"/>
            <a:ext cx="719572" cy="655133"/>
          </a:xfrm>
          <a:prstGeom prst="rect">
            <a:avLst/>
          </a:prstGeom>
          <a:ln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9096030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D1A4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3019" y="96379"/>
            <a:ext cx="11614785" cy="314573"/>
          </a:xfrm>
          <a:prstGeom prst="rect">
            <a:avLst/>
          </a:prstGeom>
        </p:spPr>
        <p:txBody>
          <a:bodyPr vert="horz" wrap="square" lIns="0" tIns="79375" rIns="0" bIns="0" rtlCol="0">
            <a:spAutoFit/>
          </a:bodyPr>
          <a:lstStyle/>
          <a:p>
            <a:pPr marL="12700" marR="5080" indent="16510">
              <a:lnSpc>
                <a:spcPct val="77500"/>
              </a:lnSpc>
              <a:spcBef>
                <a:spcPts val="625"/>
              </a:spcBef>
            </a:pPr>
            <a:r>
              <a:rPr lang="ru-RU" b="0" spc="175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Информация о предлагаемом объекте</a:t>
            </a:r>
            <a:endParaRPr dirty="0">
              <a:solidFill>
                <a:schemeClr val="bg1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graphicFrame>
        <p:nvGraphicFramePr>
          <p:cNvPr id="9" name="Table 48"/>
          <p:cNvGraphicFramePr/>
          <p:nvPr>
            <p:extLst>
              <p:ext uri="{D42A27DB-BD31-4B8C-83A1-F6EECF244321}">
                <p14:modId xmlns:p14="http://schemas.microsoft.com/office/powerpoint/2010/main" val="3259667913"/>
              </p:ext>
            </p:extLst>
          </p:nvPr>
        </p:nvGraphicFramePr>
        <p:xfrm>
          <a:off x="533400" y="685800"/>
          <a:ext cx="11069110" cy="5863382"/>
        </p:xfrm>
        <a:graphic>
          <a:graphicData uri="http://schemas.openxmlformats.org/drawingml/2006/table">
            <a:tbl>
              <a:tblPr/>
              <a:tblGrid>
                <a:gridCol w="4191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196143870"/>
                    </a:ext>
                  </a:extLst>
                </a:gridCol>
                <a:gridCol w="2839510">
                  <a:extLst>
                    <a:ext uri="{9D8B030D-6E8A-4147-A177-3AD203B41FA5}">
                      <a16:colId xmlns:a16="http://schemas.microsoft.com/office/drawing/2014/main" val="3559669930"/>
                    </a:ext>
                  </a:extLst>
                </a:gridCol>
              </a:tblGrid>
              <a:tr h="652999"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i="0" u="none" strike="noStrike" cap="none" baseline="0" dirty="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Формат организации здания (отдельно стоящее здание или </a:t>
                      </a:r>
                      <a:r>
                        <a:rPr lang="ru-RU" sz="1300" b="0" i="0" u="none" strike="noStrike" cap="none" baseline="0" dirty="0" err="1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мудьтибрендовый</a:t>
                      </a:r>
                      <a:r>
                        <a:rPr lang="ru-RU" sz="1300" b="0" i="0" u="none" strike="noStrike" cap="none" baseline="0" dirty="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 салон)</a:t>
                      </a:r>
                      <a:endParaRPr lang="ru-RU" sz="1300" b="0" i="1" u="none" strike="noStrike" cap="none" baseline="0" dirty="0">
                        <a:solidFill>
                          <a:schemeClr val="tx1"/>
                        </a:solidFill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121920" marR="12192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endParaRPr sz="1400" b="0" i="0" u="none" strike="noStrike" cap="none" baseline="0" dirty="0">
                        <a:solidFill>
                          <a:schemeClr val="tx1"/>
                        </a:solidFill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121920" marR="12192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endParaRPr sz="1400" b="0" i="0" u="none" strike="noStrike" cap="none" baseline="0" dirty="0">
                        <a:solidFill>
                          <a:schemeClr val="tx1"/>
                        </a:solidFill>
                        <a:latin typeface="changan uni type Regular" panose="02000500000000000000" pitchFamily="50" charset="-128"/>
                        <a:ea typeface="changan uni type Regular" panose="02000500000000000000" pitchFamily="50" charset="-128"/>
                        <a:cs typeface="微软雅黑"/>
                      </a:endParaRPr>
                    </a:p>
                  </a:txBody>
                  <a:tcPr marL="121920" marR="12192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endParaRPr sz="1400" b="0" i="0" u="none" strike="noStrike" cap="none" baseline="0" dirty="0">
                        <a:solidFill>
                          <a:schemeClr val="tx1"/>
                        </a:solidFill>
                        <a:latin typeface="changan uni type Regular" panose="02000500000000000000" pitchFamily="50" charset="-128"/>
                        <a:ea typeface="changan uni type Regular" panose="02000500000000000000" pitchFamily="50" charset="-128"/>
                        <a:cs typeface="微软雅黑"/>
                      </a:endParaRPr>
                    </a:p>
                  </a:txBody>
                  <a:tcPr marL="121920" marR="12192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9981611"/>
                  </a:ext>
                </a:extLst>
              </a:tr>
              <a:tr h="362777"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300" b="0" i="0" u="none" strike="noStrike" cap="none" baseline="0" dirty="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Адрес </a:t>
                      </a:r>
                      <a:r>
                        <a:rPr lang="ru-RU" sz="1300" b="0" i="0" u="none" strike="noStrike" cap="none" baseline="0" dirty="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Дилерского </a:t>
                      </a:r>
                      <a:r>
                        <a:rPr sz="1300" b="0" i="0" u="none" strike="noStrike" cap="none" baseline="0" dirty="0" err="1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центра</a:t>
                      </a:r>
                      <a:endParaRPr sz="1300" b="0" i="0" u="none" strike="noStrike" cap="none" baseline="0" dirty="0">
                        <a:solidFill>
                          <a:schemeClr val="tx1"/>
                        </a:solidFill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121920" marR="12192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endParaRPr sz="1400" b="0" i="0" u="none" strike="noStrike" cap="none" baseline="0" dirty="0">
                        <a:solidFill>
                          <a:schemeClr val="tx1"/>
                        </a:solidFill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121920" marR="12192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endParaRPr sz="1400" b="0" i="0" u="none" strike="noStrike" cap="none" baseline="0" dirty="0">
                        <a:solidFill>
                          <a:schemeClr val="tx1"/>
                        </a:solidFill>
                        <a:latin typeface="changan uni type Regular" panose="02000500000000000000" pitchFamily="50" charset="-128"/>
                        <a:ea typeface="changan uni type Regular" panose="02000500000000000000" pitchFamily="50" charset="-128"/>
                        <a:cs typeface="微软雅黑"/>
                      </a:endParaRPr>
                    </a:p>
                  </a:txBody>
                  <a:tcPr marL="121920" marR="12192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0444">
                <a:tc>
                  <a:txBody>
                    <a:bodyPr/>
                    <a:lstStyle/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endParaRPr sz="1300" b="0" i="0" u="none" strike="noStrike" cap="none" baseline="0" dirty="0">
                        <a:solidFill>
                          <a:schemeClr val="tx1"/>
                        </a:solidFill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121920" marR="12192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DA9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-RU" sz="1200" b="0" i="0" u="none" strike="noStrike" cap="none" baseline="0" dirty="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Площадь кв. м.</a:t>
                      </a:r>
                      <a:endParaRPr sz="1200" b="0" i="0" u="none" strike="noStrike" cap="none" baseline="0" dirty="0">
                        <a:solidFill>
                          <a:schemeClr val="tx1"/>
                        </a:solidFill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121920" marR="12192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DA9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-RU" sz="1200" b="0" i="0" u="none" strike="noStrike" cap="none" baseline="0" dirty="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Статус 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-RU" sz="1200" b="0" i="0" u="none" strike="noStrike" cap="none" baseline="0" dirty="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собственность /аренда</a:t>
                      </a:r>
                      <a:endParaRPr sz="1200" b="0" i="0" u="none" strike="noStrike" cap="none" baseline="0" dirty="0">
                        <a:solidFill>
                          <a:schemeClr val="tx1"/>
                        </a:solidFill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121920" marR="12192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DA9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-RU" sz="1200" b="0" i="0" u="none" strike="noStrike" cap="none" baseline="0" dirty="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Дата окончания срока действия Договора аренды</a:t>
                      </a:r>
                      <a:endParaRPr sz="1200" b="0" i="0" u="none" strike="noStrike" cap="none" baseline="0" dirty="0">
                        <a:solidFill>
                          <a:schemeClr val="tx1"/>
                        </a:solidFill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121920" marR="12192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DA9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6961990"/>
                  </a:ext>
                </a:extLst>
              </a:tr>
              <a:tr h="362777"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-RU" sz="1300" b="0" i="0" u="none" strike="noStrike" cap="none" baseline="0" dirty="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Общая площадь</a:t>
                      </a:r>
                      <a:r>
                        <a:rPr sz="1300" b="0" i="0" u="none" strike="noStrike" cap="none" baseline="0" dirty="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 </a:t>
                      </a:r>
                      <a:r>
                        <a:rPr sz="1300" b="0" i="0" u="none" strike="noStrike" cap="none" baseline="0" dirty="0" err="1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земельного</a:t>
                      </a:r>
                      <a:r>
                        <a:rPr sz="1300" b="0" i="0" u="none" strike="noStrike" cap="none" baseline="0" dirty="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 </a:t>
                      </a:r>
                      <a:r>
                        <a:rPr sz="1300" b="0" i="0" u="none" strike="noStrike" cap="none" baseline="0" dirty="0" err="1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участка</a:t>
                      </a:r>
                      <a:endParaRPr sz="1300" b="0" i="0" u="none" strike="noStrike" cap="none" baseline="0" dirty="0">
                        <a:solidFill>
                          <a:schemeClr val="tx1"/>
                        </a:solidFill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121920" marR="12192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endParaRPr sz="1400" b="0" i="0" u="none" strike="noStrike" cap="none" baseline="0" dirty="0">
                        <a:solidFill>
                          <a:schemeClr val="tx1"/>
                        </a:solidFill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121920" marR="12192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121920" marR="12192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endParaRPr sz="1400" b="0" i="0" u="none" strike="noStrike" cap="none" baseline="0" dirty="0">
                        <a:solidFill>
                          <a:schemeClr val="tx1"/>
                        </a:solidFill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121920" marR="12192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2777"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i="0" u="none" strike="noStrike" cap="none" baseline="0" dirty="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Общая площадь Дилерского центра</a:t>
                      </a:r>
                    </a:p>
                  </a:txBody>
                  <a:tcPr marL="121920" marR="12192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endParaRPr sz="1400" b="0" i="0" u="none" strike="noStrike" cap="none" baseline="0" dirty="0">
                        <a:solidFill>
                          <a:schemeClr val="tx1"/>
                        </a:solidFill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121920" marR="12192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121920" marR="12192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endParaRPr sz="1400" b="0" i="0" u="none" strike="noStrike" cap="none" baseline="0" dirty="0">
                        <a:solidFill>
                          <a:schemeClr val="tx1"/>
                        </a:solidFill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121920" marR="12192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370201"/>
                  </a:ext>
                </a:extLst>
              </a:tr>
              <a:tr h="652999"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-RU" sz="1300" b="0" i="0" u="none" strike="noStrike" cap="none" baseline="0" dirty="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Площадь ш</a:t>
                      </a:r>
                      <a:r>
                        <a:rPr sz="1300" b="0" i="0" u="none" strike="noStrike" cap="none" baseline="0" dirty="0" err="1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оу</a:t>
                      </a:r>
                      <a:r>
                        <a:rPr lang="ru-RU" sz="1300" b="0" i="0" u="none" strike="noStrike" cap="none" baseline="0" dirty="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-</a:t>
                      </a:r>
                      <a:r>
                        <a:rPr sz="1300" b="0" i="0" u="none" strike="noStrike" cap="none" baseline="0" dirty="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рум</a:t>
                      </a:r>
                      <a:r>
                        <a:rPr lang="ru-RU" sz="1300" b="0" i="0" u="none" strike="noStrike" cap="none" baseline="0" dirty="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а </a:t>
                      </a:r>
                      <a:r>
                        <a:rPr lang="en-US" sz="1300" b="1" i="0" u="none" strike="noStrike" cap="none" baseline="0" dirty="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DEEPAL</a:t>
                      </a:r>
                      <a:r>
                        <a:rPr lang="ru-RU" sz="1300" b="0" i="0" u="none" strike="noStrike" cap="none" baseline="0" dirty="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 </a:t>
                      </a:r>
                      <a:r>
                        <a:rPr lang="ru-RU" sz="1300" b="1" i="0" u="none" strike="noStrike" cap="none" baseline="0" dirty="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1 этаж</a:t>
                      </a:r>
                      <a:r>
                        <a:rPr sz="1300" b="0" i="0" u="none" strike="noStrike" cap="none" baseline="0" dirty="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 </a:t>
                      </a:r>
                      <a:r>
                        <a:rPr sz="1100" b="0" i="0" u="none" strike="noStrike" cap="none" baseline="0" dirty="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(</a:t>
                      </a:r>
                      <a:r>
                        <a:rPr lang="ru-RU" sz="1100" b="0" i="0" u="none" strike="noStrike" cap="none" baseline="0" dirty="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выставочная зона, без учета закрытых помещений, кабинетов, кассы, переговорных и т.д.)</a:t>
                      </a:r>
                      <a:endParaRPr sz="1100" b="0" i="0" u="none" strike="noStrike" cap="none" baseline="0" dirty="0">
                        <a:solidFill>
                          <a:schemeClr val="tx1"/>
                        </a:solidFill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121920" marR="12192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endParaRPr sz="1400" b="0" i="0" u="none" strike="noStrike" cap="none" baseline="0" dirty="0">
                        <a:solidFill>
                          <a:schemeClr val="tx1"/>
                        </a:solidFill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T="34290" marB="3429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T="34290" marB="3429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endParaRPr sz="1400" b="0" i="0" u="none" strike="noStrike" cap="none" baseline="0" dirty="0">
                        <a:solidFill>
                          <a:schemeClr val="tx1"/>
                        </a:solidFill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T="34290" marB="3429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2777">
                <a:tc>
                  <a:txBody>
                    <a:bodyPr/>
                    <a:lstStyle/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-RU" sz="1300" b="0" i="0" u="none" strike="noStrike" cap="none" baseline="0" dirty="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Открытая демонстрационная площадка</a:t>
                      </a:r>
                      <a:endParaRPr sz="1300" b="0" i="0" u="none" strike="noStrike" cap="none" baseline="0" dirty="0">
                        <a:solidFill>
                          <a:schemeClr val="tx1"/>
                        </a:solidFill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121920" marR="12192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endParaRPr sz="1400" b="0" i="0" u="none" strike="noStrike" cap="none" baseline="0" dirty="0">
                        <a:solidFill>
                          <a:schemeClr val="tx1"/>
                        </a:solidFill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T="34290" marB="3429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T="34290" marB="3429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endParaRPr sz="1400" b="0" i="0" u="none" strike="noStrike" cap="none" baseline="0" dirty="0">
                        <a:solidFill>
                          <a:schemeClr val="tx1"/>
                        </a:solidFill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T="34290" marB="3429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1026606"/>
                  </a:ext>
                </a:extLst>
              </a:tr>
              <a:tr h="429353"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300" b="0" i="0" u="none" strike="noStrike" cap="none" baseline="0" dirty="0" err="1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Слесарный</a:t>
                      </a:r>
                      <a:r>
                        <a:rPr sz="1300" b="0" i="0" u="none" strike="noStrike" cap="none" baseline="0" dirty="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 </a:t>
                      </a:r>
                      <a:r>
                        <a:rPr sz="1300" b="0" i="0" u="none" strike="noStrike" cap="none" baseline="0" dirty="0" err="1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цех</a:t>
                      </a:r>
                      <a:endParaRPr sz="1300" b="0" i="0" u="none" strike="noStrike" cap="none" baseline="0" dirty="0">
                        <a:solidFill>
                          <a:schemeClr val="tx1"/>
                        </a:solidFill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121920" marR="12192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endParaRPr sz="1400" b="0" i="0" u="none" strike="noStrike" cap="none" baseline="0" dirty="0">
                        <a:solidFill>
                          <a:schemeClr val="tx1"/>
                        </a:solidFill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T="34290" marB="3429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T="34290" marB="3429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endParaRPr sz="1400" b="0" i="0" u="none" strike="noStrike" cap="none" baseline="0" dirty="0">
                        <a:solidFill>
                          <a:schemeClr val="tx1"/>
                        </a:solidFill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T="34290" marB="3429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6499"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300" b="0" i="0" u="none" strike="noStrike" cap="none" baseline="0" dirty="0" err="1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Склад</a:t>
                      </a:r>
                      <a:endParaRPr sz="1300" b="0" i="0" u="none" strike="noStrike" cap="none" baseline="0" dirty="0">
                        <a:solidFill>
                          <a:schemeClr val="tx1"/>
                        </a:solidFill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121920" marR="12192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endParaRPr sz="1400" b="0" i="0" u="none" strike="noStrike" cap="none" baseline="0" dirty="0">
                        <a:solidFill>
                          <a:schemeClr val="tx1"/>
                        </a:solidFill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T="34290" marB="3429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T="34290" marB="3429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endParaRPr sz="1400" b="0" i="0" u="none" strike="noStrike" cap="none" baseline="0" dirty="0">
                        <a:solidFill>
                          <a:schemeClr val="tx1"/>
                        </a:solidFill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T="34290" marB="3429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77590">
                <a:tc>
                  <a:txBody>
                    <a:bodyPr/>
                    <a:lstStyle/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-RU" sz="1300" b="0" i="0" u="none" strike="noStrike" cap="none" baseline="0" dirty="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Площадка для хранения товарных автомобилей</a:t>
                      </a:r>
                      <a:endParaRPr sz="1300" b="0" i="0" u="none" strike="noStrike" cap="none" baseline="0" dirty="0">
                        <a:solidFill>
                          <a:schemeClr val="tx1"/>
                        </a:solidFill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121920" marR="12192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endParaRPr sz="1400" b="0" i="0" u="none" strike="noStrike" cap="none" baseline="0" dirty="0">
                        <a:solidFill>
                          <a:schemeClr val="tx1"/>
                        </a:solidFill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T="34290" marB="3429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T="34290" marB="3429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endParaRPr sz="1400" b="0" i="0" u="none" strike="noStrike" cap="none" baseline="0" dirty="0">
                        <a:solidFill>
                          <a:schemeClr val="tx1"/>
                        </a:solidFill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T="34290" marB="3429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349879"/>
                  </a:ext>
                </a:extLst>
              </a:tr>
              <a:tr h="326499">
                <a:tc>
                  <a:txBody>
                    <a:bodyPr/>
                    <a:lstStyle/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endParaRPr sz="1300" b="0" i="0" u="none" strike="noStrike" cap="none" baseline="0" dirty="0">
                        <a:solidFill>
                          <a:schemeClr val="tx1"/>
                        </a:solidFill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121920" marR="12192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endParaRPr sz="1400" b="0" i="0" u="none" strike="noStrike" cap="none" baseline="0" dirty="0">
                        <a:solidFill>
                          <a:schemeClr val="tx1"/>
                        </a:solidFill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T="34290" marB="3429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T="34290" marB="3429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endParaRPr sz="1400" b="0" i="0" u="none" strike="noStrike" cap="none" baseline="0" dirty="0">
                        <a:solidFill>
                          <a:schemeClr val="tx1"/>
                        </a:solidFill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T="34290" marB="3429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62529433"/>
                  </a:ext>
                </a:extLst>
              </a:tr>
              <a:tr h="464355"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sz="1300" b="0" i="0" u="none" strike="noStrike" cap="none" baseline="0" dirty="0" err="1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Наличие</a:t>
                      </a:r>
                      <a:r>
                        <a:rPr sz="1300" b="0" i="0" u="none" strike="noStrike" cap="none" baseline="0" dirty="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 </a:t>
                      </a:r>
                      <a:r>
                        <a:rPr sz="1300" b="0" i="0" u="none" strike="noStrike" cap="none" baseline="0" dirty="0" err="1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коммуникаций</a:t>
                      </a:r>
                      <a:r>
                        <a:rPr sz="1300" b="0" i="0" u="none" strike="noStrike" cap="none" baseline="0" dirty="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 (</a:t>
                      </a:r>
                      <a:r>
                        <a:rPr sz="1300" b="0" i="0" u="none" strike="noStrike" cap="none" baseline="0" dirty="0" err="1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электричество</a:t>
                      </a:r>
                      <a:r>
                        <a:rPr sz="1300" b="0" i="0" u="none" strike="noStrike" cap="none" baseline="0" dirty="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, </a:t>
                      </a:r>
                      <a:r>
                        <a:rPr sz="1300" b="0" i="0" u="none" strike="noStrike" cap="none" baseline="0" dirty="0" err="1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вода</a:t>
                      </a:r>
                      <a:r>
                        <a:rPr sz="1300" b="0" i="0" u="none" strike="noStrike" cap="none" baseline="0" dirty="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, </a:t>
                      </a:r>
                      <a:r>
                        <a:rPr sz="1300" b="0" i="0" u="none" strike="noStrike" cap="none" baseline="0" dirty="0" err="1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отопление</a:t>
                      </a:r>
                      <a:r>
                        <a:rPr sz="1300" b="0" i="0" u="none" strike="noStrike" cap="none" baseline="0" dirty="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)</a:t>
                      </a:r>
                    </a:p>
                  </a:txBody>
                  <a:tcPr marL="121920" marR="12192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endParaRPr sz="1400" b="0" i="0" u="none" strike="noStrike" cap="none" baseline="0" dirty="0">
                        <a:solidFill>
                          <a:schemeClr val="tx1"/>
                        </a:solidFill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121920" marR="12192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121920" marR="12192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endParaRPr sz="1400" b="0" i="0" u="none" strike="noStrike" cap="none" baseline="0" dirty="0">
                        <a:solidFill>
                          <a:schemeClr val="tx1"/>
                        </a:solidFill>
                        <a:latin typeface="changan uni type Regular" panose="02000500000000000000" pitchFamily="50" charset="-128"/>
                        <a:ea typeface="changan uni type Regular" panose="02000500000000000000" pitchFamily="50" charset="-128"/>
                        <a:cs typeface="微软雅黑"/>
                      </a:endParaRPr>
                    </a:p>
                  </a:txBody>
                  <a:tcPr marL="121920" marR="12192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29353"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-RU" sz="1300" b="0" i="0" u="none" strike="noStrike" cap="none" baseline="0" dirty="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Г</a:t>
                      </a:r>
                      <a:r>
                        <a:rPr sz="1300" b="0" i="0" u="none" strike="noStrike" cap="none" baseline="0" dirty="0" err="1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отовност</a:t>
                      </a:r>
                      <a:r>
                        <a:rPr lang="ru-RU" sz="1300" b="0" i="0" u="none" strike="noStrike" cap="none" baseline="0" dirty="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ь</a:t>
                      </a:r>
                      <a:r>
                        <a:rPr sz="1300" b="0" i="0" u="none" strike="noStrike" cap="none" baseline="0" dirty="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 к </a:t>
                      </a:r>
                      <a:r>
                        <a:rPr sz="1300" b="0" i="0" u="none" strike="noStrike" cap="none" baseline="0" dirty="0" err="1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запуску</a:t>
                      </a:r>
                      <a:r>
                        <a:rPr sz="1300" b="0" i="0" u="none" strike="noStrike" cap="none" baseline="0" dirty="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 </a:t>
                      </a:r>
                      <a:r>
                        <a:rPr lang="ru-RU" sz="1300" b="0" i="0" u="none" strike="noStrike" cap="none" baseline="0" dirty="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ДЦ (дата)</a:t>
                      </a:r>
                      <a:endParaRPr sz="1300" b="0" i="0" u="none" strike="noStrike" cap="none" baseline="0" dirty="0">
                        <a:solidFill>
                          <a:schemeClr val="tx1"/>
                        </a:solidFill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121920" marR="12192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endParaRPr sz="1400" b="0" i="0" u="none" strike="noStrike" cap="none" baseline="0" dirty="0">
                        <a:solidFill>
                          <a:schemeClr val="tx1"/>
                        </a:solidFill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121920" marR="121920" anchor="ctr">
                    <a:lnL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121920" marR="12192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endParaRPr sz="1400" b="0" i="0" u="none" strike="noStrike" cap="none" baseline="0" dirty="0">
                        <a:solidFill>
                          <a:schemeClr val="tx1"/>
                        </a:solidFill>
                        <a:latin typeface="changan uni type Regular" panose="02000500000000000000" pitchFamily="50" charset="-128"/>
                        <a:ea typeface="changan uni type Regular" panose="02000500000000000000" pitchFamily="50" charset="-128"/>
                        <a:cs typeface="微软雅黑"/>
                      </a:endParaRPr>
                    </a:p>
                  </a:txBody>
                  <a:tcPr marL="121920" marR="12192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D1A4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3020" y="115557"/>
            <a:ext cx="7696588" cy="3052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145">
              <a:lnSpc>
                <a:spcPct val="100000"/>
              </a:lnSpc>
              <a:spcBef>
                <a:spcPts val="100"/>
              </a:spcBef>
            </a:pPr>
            <a:r>
              <a:rPr b="0" spc="200" dirty="0" err="1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Генеральный</a:t>
            </a:r>
            <a:r>
              <a:rPr b="0" spc="-40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b="0" spc="195" dirty="0" err="1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план</a:t>
            </a:r>
            <a:endParaRPr dirty="0">
              <a:solidFill>
                <a:schemeClr val="bg1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sp>
        <p:nvSpPr>
          <p:cNvPr id="4" name="object 3"/>
          <p:cNvSpPr/>
          <p:nvPr/>
        </p:nvSpPr>
        <p:spPr>
          <a:xfrm>
            <a:off x="343019" y="783732"/>
            <a:ext cx="11614785" cy="5596890"/>
          </a:xfrm>
          <a:custGeom>
            <a:avLst/>
            <a:gdLst/>
            <a:ahLst/>
            <a:cxnLst/>
            <a:rect l="l" t="t" r="r" b="b"/>
            <a:pathLst>
              <a:path w="11614785" h="5596890">
                <a:moveTo>
                  <a:pt x="0" y="5596533"/>
                </a:moveTo>
                <a:lnTo>
                  <a:pt x="11614419" y="5596533"/>
                </a:lnTo>
                <a:lnTo>
                  <a:pt x="11614419" y="0"/>
                </a:lnTo>
                <a:lnTo>
                  <a:pt x="0" y="0"/>
                </a:lnTo>
                <a:lnTo>
                  <a:pt x="0" y="5596533"/>
                </a:lnTo>
                <a:close/>
              </a:path>
            </a:pathLst>
          </a:cu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33" t="10000" r="12222" b="22222"/>
          <a:stretch/>
        </p:blipFill>
        <p:spPr>
          <a:xfrm>
            <a:off x="5790625" y="3048000"/>
            <a:ext cx="719572" cy="655133"/>
          </a:xfrm>
          <a:prstGeom prst="rect">
            <a:avLst/>
          </a:prstGeom>
          <a:ln>
            <a:solidFill>
              <a:schemeClr val="bg1"/>
            </a:solidFill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D1A4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800" y="152400"/>
            <a:ext cx="11658600" cy="3052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145">
              <a:lnSpc>
                <a:spcPct val="100000"/>
              </a:lnSpc>
              <a:spcBef>
                <a:spcPts val="100"/>
              </a:spcBef>
            </a:pPr>
            <a:r>
              <a:rPr lang="ru-RU" b="0" spc="265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Фотографии</a:t>
            </a:r>
            <a:r>
              <a:rPr lang="ru-RU" b="0" spc="-45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ru-RU" b="0" spc="150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территории,</a:t>
            </a:r>
            <a:r>
              <a:rPr lang="ru-RU" b="0" spc="-40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ru-RU" b="0" spc="245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прилегающей</a:t>
            </a:r>
            <a:r>
              <a:rPr lang="ru-RU" b="0" spc="-40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ru-RU" b="0" spc="170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к</a:t>
            </a:r>
            <a:r>
              <a:rPr lang="ru-RU" b="0" spc="-40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ru-RU" b="0" spc="210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Дилерскому</a:t>
            </a:r>
            <a:r>
              <a:rPr lang="ru-RU" b="0" spc="-40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ru-RU" b="0" spc="215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центру</a:t>
            </a:r>
            <a:endParaRPr dirty="0">
              <a:solidFill>
                <a:schemeClr val="bg1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sp>
        <p:nvSpPr>
          <p:cNvPr id="6" name="object 4"/>
          <p:cNvSpPr/>
          <p:nvPr/>
        </p:nvSpPr>
        <p:spPr>
          <a:xfrm>
            <a:off x="139838" y="762000"/>
            <a:ext cx="5879962" cy="2971800"/>
          </a:xfrm>
          <a:custGeom>
            <a:avLst/>
            <a:gdLst/>
            <a:ahLst/>
            <a:cxnLst/>
            <a:rect l="l" t="t" r="r" b="b"/>
            <a:pathLst>
              <a:path w="11875135" h="6092825">
                <a:moveTo>
                  <a:pt x="0" y="6092617"/>
                </a:moveTo>
                <a:lnTo>
                  <a:pt x="11874776" y="6092617"/>
                </a:lnTo>
                <a:lnTo>
                  <a:pt x="11874776" y="0"/>
                </a:lnTo>
                <a:lnTo>
                  <a:pt x="0" y="0"/>
                </a:lnTo>
                <a:lnTo>
                  <a:pt x="0" y="6092617"/>
                </a:lnTo>
                <a:close/>
              </a:path>
            </a:pathLst>
          </a:cu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33" t="10000" r="12222" b="22222"/>
          <a:stretch/>
        </p:blipFill>
        <p:spPr>
          <a:xfrm>
            <a:off x="2720033" y="1920334"/>
            <a:ext cx="719572" cy="655133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8" name="object 4"/>
          <p:cNvSpPr/>
          <p:nvPr/>
        </p:nvSpPr>
        <p:spPr>
          <a:xfrm>
            <a:off x="6019800" y="762000"/>
            <a:ext cx="5879962" cy="2971800"/>
          </a:xfrm>
          <a:custGeom>
            <a:avLst/>
            <a:gdLst/>
            <a:ahLst/>
            <a:cxnLst/>
            <a:rect l="l" t="t" r="r" b="b"/>
            <a:pathLst>
              <a:path w="11875135" h="6092825">
                <a:moveTo>
                  <a:pt x="0" y="6092617"/>
                </a:moveTo>
                <a:lnTo>
                  <a:pt x="11874776" y="6092617"/>
                </a:lnTo>
                <a:lnTo>
                  <a:pt x="11874776" y="0"/>
                </a:lnTo>
                <a:lnTo>
                  <a:pt x="0" y="0"/>
                </a:lnTo>
                <a:lnTo>
                  <a:pt x="0" y="6092617"/>
                </a:lnTo>
                <a:close/>
              </a:path>
            </a:pathLst>
          </a:cu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33" t="10000" r="12222" b="22222"/>
          <a:stretch/>
        </p:blipFill>
        <p:spPr>
          <a:xfrm>
            <a:off x="8599995" y="1920334"/>
            <a:ext cx="719572" cy="655133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10" name="object 4"/>
          <p:cNvSpPr/>
          <p:nvPr/>
        </p:nvSpPr>
        <p:spPr>
          <a:xfrm>
            <a:off x="139838" y="3733800"/>
            <a:ext cx="5879962" cy="2971800"/>
          </a:xfrm>
          <a:custGeom>
            <a:avLst/>
            <a:gdLst/>
            <a:ahLst/>
            <a:cxnLst/>
            <a:rect l="l" t="t" r="r" b="b"/>
            <a:pathLst>
              <a:path w="11875135" h="6092825">
                <a:moveTo>
                  <a:pt x="0" y="6092617"/>
                </a:moveTo>
                <a:lnTo>
                  <a:pt x="11874776" y="6092617"/>
                </a:lnTo>
                <a:lnTo>
                  <a:pt x="11874776" y="0"/>
                </a:lnTo>
                <a:lnTo>
                  <a:pt x="0" y="0"/>
                </a:lnTo>
                <a:lnTo>
                  <a:pt x="0" y="6092617"/>
                </a:lnTo>
                <a:close/>
              </a:path>
            </a:pathLst>
          </a:cu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33" t="10000" r="12222" b="22222"/>
          <a:stretch/>
        </p:blipFill>
        <p:spPr>
          <a:xfrm>
            <a:off x="2720033" y="4892134"/>
            <a:ext cx="719572" cy="655133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12" name="object 4"/>
          <p:cNvSpPr/>
          <p:nvPr/>
        </p:nvSpPr>
        <p:spPr>
          <a:xfrm>
            <a:off x="6019800" y="3733800"/>
            <a:ext cx="5879962" cy="2971800"/>
          </a:xfrm>
          <a:custGeom>
            <a:avLst/>
            <a:gdLst/>
            <a:ahLst/>
            <a:cxnLst/>
            <a:rect l="l" t="t" r="r" b="b"/>
            <a:pathLst>
              <a:path w="11875135" h="6092825">
                <a:moveTo>
                  <a:pt x="0" y="6092617"/>
                </a:moveTo>
                <a:lnTo>
                  <a:pt x="11874776" y="6092617"/>
                </a:lnTo>
                <a:lnTo>
                  <a:pt x="11874776" y="0"/>
                </a:lnTo>
                <a:lnTo>
                  <a:pt x="0" y="0"/>
                </a:lnTo>
                <a:lnTo>
                  <a:pt x="0" y="6092617"/>
                </a:lnTo>
                <a:close/>
              </a:path>
            </a:pathLst>
          </a:cu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33" t="10000" r="12222" b="22222"/>
          <a:stretch/>
        </p:blipFill>
        <p:spPr>
          <a:xfrm>
            <a:off x="8599995" y="4892134"/>
            <a:ext cx="719572" cy="655133"/>
          </a:xfrm>
          <a:prstGeom prst="rect">
            <a:avLst/>
          </a:prstGeom>
          <a:ln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41536492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D1A4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800" y="152400"/>
            <a:ext cx="11658600" cy="3052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145">
              <a:lnSpc>
                <a:spcPct val="100000"/>
              </a:lnSpc>
              <a:spcBef>
                <a:spcPts val="100"/>
              </a:spcBef>
            </a:pPr>
            <a:r>
              <a:rPr lang="ru-RU" b="0" spc="265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Фотографии/схема</a:t>
            </a:r>
            <a:r>
              <a:rPr lang="ru-RU" b="0" spc="-35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ru-RU" b="0" spc="185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территории</a:t>
            </a:r>
            <a:r>
              <a:rPr lang="ru-RU" b="0" spc="-35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ru-RU" b="0" spc="200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Дилерского</a:t>
            </a:r>
            <a:r>
              <a:rPr lang="ru-RU" b="0" spc="-35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ru-RU" b="0" spc="204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центра</a:t>
            </a:r>
            <a:r>
              <a:rPr lang="ru-RU" b="0" spc="-30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lang="ru-RU" b="0" spc="165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(вид сверху)</a:t>
            </a:r>
            <a:endParaRPr dirty="0">
              <a:solidFill>
                <a:schemeClr val="bg1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sp>
        <p:nvSpPr>
          <p:cNvPr id="6" name="object 4"/>
          <p:cNvSpPr/>
          <p:nvPr/>
        </p:nvSpPr>
        <p:spPr>
          <a:xfrm>
            <a:off x="139838" y="762000"/>
            <a:ext cx="5879962" cy="2971800"/>
          </a:xfrm>
          <a:custGeom>
            <a:avLst/>
            <a:gdLst/>
            <a:ahLst/>
            <a:cxnLst/>
            <a:rect l="l" t="t" r="r" b="b"/>
            <a:pathLst>
              <a:path w="11875135" h="6092825">
                <a:moveTo>
                  <a:pt x="0" y="6092617"/>
                </a:moveTo>
                <a:lnTo>
                  <a:pt x="11874776" y="6092617"/>
                </a:lnTo>
                <a:lnTo>
                  <a:pt x="11874776" y="0"/>
                </a:lnTo>
                <a:lnTo>
                  <a:pt x="0" y="0"/>
                </a:lnTo>
                <a:lnTo>
                  <a:pt x="0" y="6092617"/>
                </a:lnTo>
                <a:close/>
              </a:path>
            </a:pathLst>
          </a:custGeom>
          <a:ln w="12700">
            <a:solidFill>
              <a:schemeClr val="bg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33" t="10000" r="12222" b="22222"/>
          <a:stretch/>
        </p:blipFill>
        <p:spPr>
          <a:xfrm>
            <a:off x="2720033" y="1920334"/>
            <a:ext cx="719572" cy="655133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8" name="object 4"/>
          <p:cNvSpPr/>
          <p:nvPr/>
        </p:nvSpPr>
        <p:spPr>
          <a:xfrm>
            <a:off x="6019800" y="762000"/>
            <a:ext cx="5879962" cy="2971800"/>
          </a:xfrm>
          <a:custGeom>
            <a:avLst/>
            <a:gdLst/>
            <a:ahLst/>
            <a:cxnLst/>
            <a:rect l="l" t="t" r="r" b="b"/>
            <a:pathLst>
              <a:path w="11875135" h="6092825">
                <a:moveTo>
                  <a:pt x="0" y="6092617"/>
                </a:moveTo>
                <a:lnTo>
                  <a:pt x="11874776" y="6092617"/>
                </a:lnTo>
                <a:lnTo>
                  <a:pt x="11874776" y="0"/>
                </a:lnTo>
                <a:lnTo>
                  <a:pt x="0" y="0"/>
                </a:lnTo>
                <a:lnTo>
                  <a:pt x="0" y="6092617"/>
                </a:lnTo>
                <a:close/>
              </a:path>
            </a:pathLst>
          </a:custGeom>
          <a:ln w="12700">
            <a:solidFill>
              <a:schemeClr val="bg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33" t="10000" r="12222" b="22222"/>
          <a:stretch/>
        </p:blipFill>
        <p:spPr>
          <a:xfrm>
            <a:off x="8599995" y="1920334"/>
            <a:ext cx="719572" cy="655133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10" name="object 4"/>
          <p:cNvSpPr/>
          <p:nvPr/>
        </p:nvSpPr>
        <p:spPr>
          <a:xfrm>
            <a:off x="139838" y="3733800"/>
            <a:ext cx="5879962" cy="2971800"/>
          </a:xfrm>
          <a:custGeom>
            <a:avLst/>
            <a:gdLst/>
            <a:ahLst/>
            <a:cxnLst/>
            <a:rect l="l" t="t" r="r" b="b"/>
            <a:pathLst>
              <a:path w="11875135" h="6092825">
                <a:moveTo>
                  <a:pt x="0" y="6092617"/>
                </a:moveTo>
                <a:lnTo>
                  <a:pt x="11874776" y="6092617"/>
                </a:lnTo>
                <a:lnTo>
                  <a:pt x="11874776" y="0"/>
                </a:lnTo>
                <a:lnTo>
                  <a:pt x="0" y="0"/>
                </a:lnTo>
                <a:lnTo>
                  <a:pt x="0" y="6092617"/>
                </a:lnTo>
                <a:close/>
              </a:path>
            </a:pathLst>
          </a:cu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33" t="10000" r="12222" b="22222"/>
          <a:stretch/>
        </p:blipFill>
        <p:spPr>
          <a:xfrm>
            <a:off x="2720033" y="4892134"/>
            <a:ext cx="719572" cy="655133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12" name="object 4"/>
          <p:cNvSpPr/>
          <p:nvPr/>
        </p:nvSpPr>
        <p:spPr>
          <a:xfrm>
            <a:off x="6019800" y="3733800"/>
            <a:ext cx="5879962" cy="2971800"/>
          </a:xfrm>
          <a:custGeom>
            <a:avLst/>
            <a:gdLst/>
            <a:ahLst/>
            <a:cxnLst/>
            <a:rect l="l" t="t" r="r" b="b"/>
            <a:pathLst>
              <a:path w="11875135" h="6092825">
                <a:moveTo>
                  <a:pt x="0" y="6092617"/>
                </a:moveTo>
                <a:lnTo>
                  <a:pt x="11874776" y="6092617"/>
                </a:lnTo>
                <a:lnTo>
                  <a:pt x="11874776" y="0"/>
                </a:lnTo>
                <a:lnTo>
                  <a:pt x="0" y="0"/>
                </a:lnTo>
                <a:lnTo>
                  <a:pt x="0" y="6092617"/>
                </a:lnTo>
                <a:close/>
              </a:path>
            </a:pathLst>
          </a:cu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33" t="10000" r="12222" b="22222"/>
          <a:stretch/>
        </p:blipFill>
        <p:spPr>
          <a:xfrm>
            <a:off x="8599995" y="4892134"/>
            <a:ext cx="719572" cy="655133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14" name="object 4"/>
          <p:cNvSpPr/>
          <p:nvPr/>
        </p:nvSpPr>
        <p:spPr>
          <a:xfrm>
            <a:off x="144456" y="762000"/>
            <a:ext cx="5879962" cy="2971800"/>
          </a:xfrm>
          <a:custGeom>
            <a:avLst/>
            <a:gdLst/>
            <a:ahLst/>
            <a:cxnLst/>
            <a:rect l="l" t="t" r="r" b="b"/>
            <a:pathLst>
              <a:path w="11875135" h="6092825">
                <a:moveTo>
                  <a:pt x="0" y="6092617"/>
                </a:moveTo>
                <a:lnTo>
                  <a:pt x="11874776" y="6092617"/>
                </a:lnTo>
                <a:lnTo>
                  <a:pt x="11874776" y="0"/>
                </a:lnTo>
                <a:lnTo>
                  <a:pt x="0" y="0"/>
                </a:lnTo>
                <a:lnTo>
                  <a:pt x="0" y="6092617"/>
                </a:lnTo>
                <a:close/>
              </a:path>
            </a:pathLst>
          </a:cu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4"/>
          <p:cNvSpPr/>
          <p:nvPr/>
        </p:nvSpPr>
        <p:spPr>
          <a:xfrm>
            <a:off x="6024418" y="762000"/>
            <a:ext cx="5879962" cy="2971800"/>
          </a:xfrm>
          <a:custGeom>
            <a:avLst/>
            <a:gdLst/>
            <a:ahLst/>
            <a:cxnLst/>
            <a:rect l="l" t="t" r="r" b="b"/>
            <a:pathLst>
              <a:path w="11875135" h="6092825">
                <a:moveTo>
                  <a:pt x="0" y="6092617"/>
                </a:moveTo>
                <a:lnTo>
                  <a:pt x="11874776" y="6092617"/>
                </a:lnTo>
                <a:lnTo>
                  <a:pt x="11874776" y="0"/>
                </a:lnTo>
                <a:lnTo>
                  <a:pt x="0" y="0"/>
                </a:lnTo>
                <a:lnTo>
                  <a:pt x="0" y="6092617"/>
                </a:lnTo>
                <a:close/>
              </a:path>
            </a:pathLst>
          </a:cu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404058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D1A4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800" y="152400"/>
            <a:ext cx="11658600" cy="59759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145">
              <a:lnSpc>
                <a:spcPct val="100000"/>
              </a:lnSpc>
              <a:spcBef>
                <a:spcPts val="100"/>
              </a:spcBef>
            </a:pPr>
            <a:r>
              <a:rPr lang="ru-RU" b="0" spc="265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Фотографии основного фасада Дилерского центра (актуальные на дату заполнения Анкеты)</a:t>
            </a:r>
            <a:endParaRPr dirty="0">
              <a:solidFill>
                <a:schemeClr val="bg1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sp>
        <p:nvSpPr>
          <p:cNvPr id="6" name="object 4"/>
          <p:cNvSpPr/>
          <p:nvPr/>
        </p:nvSpPr>
        <p:spPr>
          <a:xfrm>
            <a:off x="129205" y="762000"/>
            <a:ext cx="5879962" cy="2971800"/>
          </a:xfrm>
          <a:custGeom>
            <a:avLst/>
            <a:gdLst/>
            <a:ahLst/>
            <a:cxnLst/>
            <a:rect l="l" t="t" r="r" b="b"/>
            <a:pathLst>
              <a:path w="11875135" h="6092825">
                <a:moveTo>
                  <a:pt x="0" y="6092617"/>
                </a:moveTo>
                <a:lnTo>
                  <a:pt x="11874776" y="6092617"/>
                </a:lnTo>
                <a:lnTo>
                  <a:pt x="11874776" y="0"/>
                </a:lnTo>
                <a:lnTo>
                  <a:pt x="0" y="0"/>
                </a:lnTo>
                <a:lnTo>
                  <a:pt x="0" y="6092617"/>
                </a:lnTo>
                <a:close/>
              </a:path>
            </a:pathLst>
          </a:cu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lIns="0" tIns="0" rIns="0" bIns="0" rtlCol="0" anchor="b" anchorCtr="1"/>
          <a:lstStyle/>
          <a:p>
            <a:pPr algn="ctr"/>
            <a:r>
              <a:rPr lang="ru-RU" dirty="0"/>
              <a:t>Фасад под прямым углом</a:t>
            </a:r>
            <a:endParaRPr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33" t="10000" r="12222" b="22222"/>
          <a:stretch/>
        </p:blipFill>
        <p:spPr>
          <a:xfrm>
            <a:off x="2720033" y="1920334"/>
            <a:ext cx="719572" cy="655133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8" name="object 4"/>
          <p:cNvSpPr/>
          <p:nvPr/>
        </p:nvSpPr>
        <p:spPr>
          <a:xfrm>
            <a:off x="6019800" y="762000"/>
            <a:ext cx="5879962" cy="2971800"/>
          </a:xfrm>
          <a:custGeom>
            <a:avLst/>
            <a:gdLst/>
            <a:ahLst/>
            <a:cxnLst/>
            <a:rect l="l" t="t" r="r" b="b"/>
            <a:pathLst>
              <a:path w="11875135" h="6092825">
                <a:moveTo>
                  <a:pt x="0" y="6092617"/>
                </a:moveTo>
                <a:lnTo>
                  <a:pt x="11874776" y="6092617"/>
                </a:lnTo>
                <a:lnTo>
                  <a:pt x="11874776" y="0"/>
                </a:lnTo>
                <a:lnTo>
                  <a:pt x="0" y="0"/>
                </a:lnTo>
                <a:lnTo>
                  <a:pt x="0" y="6092617"/>
                </a:lnTo>
                <a:close/>
              </a:path>
            </a:pathLst>
          </a:cu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lIns="0" tIns="0" rIns="0" bIns="0" rtlCol="0" anchor="b" anchorCtr="1"/>
          <a:lstStyle/>
          <a:p>
            <a:pPr algn="ctr"/>
            <a:r>
              <a:rPr lang="ru-RU" dirty="0"/>
              <a:t>Левая сторона фасад под 45</a:t>
            </a:r>
            <a:r>
              <a:rPr lang="ru-RU" baseline="54000" dirty="0"/>
              <a:t>о</a:t>
            </a:r>
            <a:endParaRPr lang="ru-RU" dirty="0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33" t="10000" r="12222" b="22222"/>
          <a:stretch/>
        </p:blipFill>
        <p:spPr>
          <a:xfrm>
            <a:off x="8599995" y="1920334"/>
            <a:ext cx="719572" cy="655133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10" name="object 4"/>
          <p:cNvSpPr/>
          <p:nvPr/>
        </p:nvSpPr>
        <p:spPr>
          <a:xfrm>
            <a:off x="139838" y="3733800"/>
            <a:ext cx="5879962" cy="2971800"/>
          </a:xfrm>
          <a:custGeom>
            <a:avLst/>
            <a:gdLst/>
            <a:ahLst/>
            <a:cxnLst/>
            <a:rect l="l" t="t" r="r" b="b"/>
            <a:pathLst>
              <a:path w="11875135" h="6092825">
                <a:moveTo>
                  <a:pt x="0" y="6092617"/>
                </a:moveTo>
                <a:lnTo>
                  <a:pt x="11874776" y="6092617"/>
                </a:lnTo>
                <a:lnTo>
                  <a:pt x="11874776" y="0"/>
                </a:lnTo>
                <a:lnTo>
                  <a:pt x="0" y="0"/>
                </a:lnTo>
                <a:lnTo>
                  <a:pt x="0" y="6092617"/>
                </a:lnTo>
                <a:close/>
              </a:path>
            </a:pathLst>
          </a:cu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lIns="0" tIns="0" rIns="0" bIns="0" rtlCol="0" anchor="b" anchorCtr="1"/>
          <a:lstStyle/>
          <a:p>
            <a:pPr algn="ctr"/>
            <a:r>
              <a:rPr lang="ru-RU" dirty="0"/>
              <a:t>Правая сторона фасад под 45</a:t>
            </a:r>
            <a:r>
              <a:rPr lang="ru-RU" baseline="54000" dirty="0"/>
              <a:t>о</a:t>
            </a:r>
            <a:endParaRPr lang="ru-RU" dirty="0"/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33" t="10000" r="12222" b="22222"/>
          <a:stretch/>
        </p:blipFill>
        <p:spPr>
          <a:xfrm>
            <a:off x="2720033" y="4892134"/>
            <a:ext cx="719572" cy="655133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12" name="object 4"/>
          <p:cNvSpPr/>
          <p:nvPr/>
        </p:nvSpPr>
        <p:spPr>
          <a:xfrm>
            <a:off x="6019800" y="3733800"/>
            <a:ext cx="5879962" cy="2971800"/>
          </a:xfrm>
          <a:custGeom>
            <a:avLst/>
            <a:gdLst/>
            <a:ahLst/>
            <a:cxnLst/>
            <a:rect l="l" t="t" r="r" b="b"/>
            <a:pathLst>
              <a:path w="11875135" h="6092825">
                <a:moveTo>
                  <a:pt x="0" y="6092617"/>
                </a:moveTo>
                <a:lnTo>
                  <a:pt x="11874776" y="6092617"/>
                </a:lnTo>
                <a:lnTo>
                  <a:pt x="11874776" y="0"/>
                </a:lnTo>
                <a:lnTo>
                  <a:pt x="0" y="0"/>
                </a:lnTo>
                <a:lnTo>
                  <a:pt x="0" y="6092617"/>
                </a:lnTo>
                <a:close/>
              </a:path>
            </a:pathLst>
          </a:cu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lIns="0" tIns="0" rIns="0" bIns="0" rtlCol="0" anchor="b" anchorCtr="1"/>
          <a:lstStyle/>
          <a:p>
            <a:r>
              <a:rPr lang="ru-RU" dirty="0"/>
              <a:t>Вид с основной дороги</a:t>
            </a:r>
            <a:endParaRPr dirty="0"/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33" t="10000" r="12222" b="22222"/>
          <a:stretch/>
        </p:blipFill>
        <p:spPr>
          <a:xfrm>
            <a:off x="8599995" y="4892134"/>
            <a:ext cx="719572" cy="655133"/>
          </a:xfrm>
          <a:prstGeom prst="rect">
            <a:avLst/>
          </a:prstGeom>
          <a:ln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25675968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D1A4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04800" y="304800"/>
            <a:ext cx="5638800" cy="3129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12700" rIns="0" bIns="0" rtlCol="0">
            <a:spAutoFit/>
          </a:bodyPr>
          <a:lstStyle/>
          <a:p>
            <a:pPr marL="10795" algn="l">
              <a:lnSpc>
                <a:spcPct val="100000"/>
              </a:lnSpc>
              <a:spcBef>
                <a:spcPts val="100"/>
              </a:spcBef>
            </a:pPr>
            <a:r>
              <a:rPr lang="ru-RU" b="0" spc="50" dirty="0">
                <a:solidFill>
                  <a:schemeClr val="bg1"/>
                </a:solidFill>
                <a:latin typeface="changan uni type Regular" panose="02000500000000000000" pitchFamily="50" charset="-128"/>
                <a:ea typeface="changan uni type Regular" panose="02000500000000000000" pitchFamily="50" charset="-128"/>
                <a:cs typeface="Lucida Sans Unicode"/>
              </a:rPr>
              <a:t>Критерии при выбора партнера:</a:t>
            </a:r>
            <a:endParaRPr dirty="0">
              <a:solidFill>
                <a:schemeClr val="bg1"/>
              </a:solidFill>
              <a:latin typeface="changan uni type Regular" panose="02000500000000000000" pitchFamily="50" charset="-128"/>
              <a:ea typeface="changan uni type Regular" panose="02000500000000000000" pitchFamily="50" charset="-128"/>
              <a:cs typeface="Lucida Sans Unicode"/>
            </a:endParaRPr>
          </a:p>
        </p:txBody>
      </p:sp>
      <p:sp>
        <p:nvSpPr>
          <p:cNvPr id="4" name="object 3"/>
          <p:cNvSpPr txBox="1">
            <a:spLocks/>
          </p:cNvSpPr>
          <p:nvPr/>
        </p:nvSpPr>
        <p:spPr>
          <a:xfrm>
            <a:off x="1066800" y="914400"/>
            <a:ext cx="10744200" cy="354969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12700" rIns="0" bIns="0" rtlCol="0">
            <a:spAutoFit/>
          </a:bodyPr>
          <a:lstStyle>
            <a:lvl1pPr>
              <a:defRPr sz="1900" b="1" i="0">
                <a:solidFill>
                  <a:srgbClr val="444753"/>
                </a:solidFill>
                <a:latin typeface="Tahoma"/>
                <a:ea typeface="+mj-ea"/>
                <a:cs typeface="Tahoma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Обязательные:</a:t>
            </a:r>
          </a:p>
          <a:p>
            <a:pPr lvl="0"/>
            <a:r>
              <a:rPr lang="ru-RU" sz="2000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  <a:sym typeface="Wingdings" panose="05000000000000000000" pitchFamily="2" charset="2"/>
              </a:rPr>
              <a:t></a:t>
            </a:r>
            <a:r>
              <a:rPr lang="ru-RU" sz="1600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  <a:sym typeface="Wingdings" panose="05000000000000000000" pitchFamily="2" charset="2"/>
              </a:rPr>
              <a:t> </a:t>
            </a:r>
            <a:r>
              <a:rPr lang="ru-RU" sz="1400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Площадь шоу-рума от 200 м2;</a:t>
            </a:r>
          </a:p>
          <a:p>
            <a:pPr lvl="0"/>
            <a:r>
              <a:rPr lang="ru-RU" sz="2000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  <a:sym typeface="Wingdings" panose="05000000000000000000" pitchFamily="2" charset="2"/>
              </a:rPr>
              <a:t> </a:t>
            </a:r>
            <a:r>
              <a:rPr lang="en-US" sz="1400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Стабильное финансовое положение;</a:t>
            </a:r>
            <a:endParaRPr lang="ru-RU" sz="1400" dirty="0">
              <a:solidFill>
                <a:schemeClr val="bg1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lvl="0"/>
            <a:endParaRPr lang="ru-RU" sz="1600" dirty="0">
              <a:solidFill>
                <a:schemeClr val="bg1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lvl="0" algn="l"/>
            <a:r>
              <a:rPr lang="ru-RU" sz="1600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Предпочтительные:</a:t>
            </a:r>
          </a:p>
          <a:p>
            <a:pPr lvl="0"/>
            <a:r>
              <a:rPr lang="ru-RU" sz="2000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  <a:sym typeface="Wingdings" panose="05000000000000000000" pitchFamily="2" charset="2"/>
              </a:rPr>
              <a:t></a:t>
            </a:r>
            <a:r>
              <a:rPr lang="ru-RU" sz="1600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  <a:sym typeface="Wingdings" panose="05000000000000000000" pitchFamily="2" charset="2"/>
              </a:rPr>
              <a:t> </a:t>
            </a:r>
            <a:r>
              <a:rPr lang="ru-RU" sz="1400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Формат </a:t>
            </a:r>
            <a:r>
              <a:rPr lang="ru-RU" sz="1400" dirty="0" err="1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мультибренд</a:t>
            </a:r>
            <a:r>
              <a:rPr lang="en-US" sz="1400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;</a:t>
            </a:r>
            <a:endParaRPr lang="ru-RU" sz="1400" dirty="0">
              <a:solidFill>
                <a:schemeClr val="bg1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lvl="0"/>
            <a:r>
              <a:rPr lang="ru-RU" sz="2000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  <a:sym typeface="Wingdings" panose="05000000000000000000" pitchFamily="2" charset="2"/>
              </a:rPr>
              <a:t></a:t>
            </a:r>
            <a:r>
              <a:rPr lang="ru-RU" sz="1600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  <a:sym typeface="Wingdings" panose="05000000000000000000" pitchFamily="2" charset="2"/>
              </a:rPr>
              <a:t> </a:t>
            </a:r>
            <a:r>
              <a:rPr lang="ru-RU" sz="1400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Опыт работы с премиальными автомобильными брендами;</a:t>
            </a:r>
          </a:p>
          <a:p>
            <a:pPr lvl="0"/>
            <a:r>
              <a:rPr lang="ru-RU" sz="2000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  <a:sym typeface="Wingdings" panose="05000000000000000000" pitchFamily="2" charset="2"/>
              </a:rPr>
              <a:t></a:t>
            </a:r>
            <a:r>
              <a:rPr lang="ru-RU" sz="1600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  <a:sym typeface="Wingdings" panose="05000000000000000000" pitchFamily="2" charset="2"/>
              </a:rPr>
              <a:t> </a:t>
            </a:r>
            <a:r>
              <a:rPr lang="ru-RU" sz="1400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Опыт работы с гибридными и электромобилями;</a:t>
            </a:r>
          </a:p>
          <a:p>
            <a:pPr lvl="0"/>
            <a:r>
              <a:rPr lang="ru-RU" sz="2000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  <a:sym typeface="Wingdings" panose="05000000000000000000" pitchFamily="2" charset="2"/>
              </a:rPr>
              <a:t></a:t>
            </a:r>
            <a:r>
              <a:rPr lang="ru-RU" sz="1600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  <a:sym typeface="Wingdings" panose="05000000000000000000" pitchFamily="2" charset="2"/>
              </a:rPr>
              <a:t> </a:t>
            </a:r>
            <a:r>
              <a:rPr lang="en-US" sz="1400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Профессиональная команда;</a:t>
            </a:r>
            <a:endParaRPr lang="ru-RU" sz="1400" dirty="0">
              <a:solidFill>
                <a:schemeClr val="bg1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lvl="0"/>
            <a:r>
              <a:rPr lang="ru-RU" sz="2000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  <a:sym typeface="Wingdings" panose="05000000000000000000" pitchFamily="2" charset="2"/>
              </a:rPr>
              <a:t></a:t>
            </a:r>
            <a:r>
              <a:rPr lang="ru-RU" sz="1600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  <a:sym typeface="Wingdings" panose="05000000000000000000" pitchFamily="2" charset="2"/>
              </a:rPr>
              <a:t> </a:t>
            </a:r>
            <a:r>
              <a:rPr lang="ru-RU" sz="1400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Готовность инвестировать в развитие собственного бизнеса;</a:t>
            </a:r>
          </a:p>
          <a:p>
            <a:pPr lvl="0"/>
            <a:r>
              <a:rPr lang="ru-RU" sz="2000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  <a:sym typeface="Wingdings" panose="05000000000000000000" pitchFamily="2" charset="2"/>
              </a:rPr>
              <a:t></a:t>
            </a:r>
            <a:r>
              <a:rPr lang="ru-RU" sz="1600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  <a:sym typeface="Wingdings" panose="05000000000000000000" pitchFamily="2" charset="2"/>
              </a:rPr>
              <a:t> </a:t>
            </a:r>
            <a:r>
              <a:rPr lang="ru-RU" sz="1400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Наличие или готовность к подключению зарядных станций мощностью от 50 кВт.</a:t>
            </a:r>
          </a:p>
          <a:p>
            <a:pPr marL="10795" algn="l">
              <a:spcBef>
                <a:spcPts val="100"/>
              </a:spcBef>
            </a:pPr>
            <a:endParaRPr lang="ru-RU" sz="1600" dirty="0">
              <a:solidFill>
                <a:schemeClr val="bg1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88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038600"/>
            <a:ext cx="12192000" cy="2324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853497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D1A4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800" y="152400"/>
            <a:ext cx="11658600" cy="3052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145">
              <a:lnSpc>
                <a:spcPct val="100000"/>
              </a:lnSpc>
              <a:spcBef>
                <a:spcPts val="100"/>
              </a:spcBef>
            </a:pPr>
            <a:r>
              <a:rPr lang="ru-RU" b="0" spc="265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Фотографии шоу-рума Дилерского центра, включая зону ресепшн</a:t>
            </a:r>
            <a:endParaRPr dirty="0">
              <a:solidFill>
                <a:schemeClr val="bg1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sp>
        <p:nvSpPr>
          <p:cNvPr id="6" name="object 4"/>
          <p:cNvSpPr/>
          <p:nvPr/>
        </p:nvSpPr>
        <p:spPr>
          <a:xfrm>
            <a:off x="139838" y="762000"/>
            <a:ext cx="5879962" cy="2971800"/>
          </a:xfrm>
          <a:custGeom>
            <a:avLst/>
            <a:gdLst/>
            <a:ahLst/>
            <a:cxnLst/>
            <a:rect l="l" t="t" r="r" b="b"/>
            <a:pathLst>
              <a:path w="11875135" h="6092825">
                <a:moveTo>
                  <a:pt x="0" y="6092617"/>
                </a:moveTo>
                <a:lnTo>
                  <a:pt x="11874776" y="6092617"/>
                </a:lnTo>
                <a:lnTo>
                  <a:pt x="11874776" y="0"/>
                </a:lnTo>
                <a:lnTo>
                  <a:pt x="0" y="0"/>
                </a:lnTo>
                <a:lnTo>
                  <a:pt x="0" y="6092617"/>
                </a:lnTo>
                <a:close/>
              </a:path>
            </a:pathLst>
          </a:cu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33" t="10000" r="12222" b="22222"/>
          <a:stretch/>
        </p:blipFill>
        <p:spPr>
          <a:xfrm>
            <a:off x="2720033" y="1920334"/>
            <a:ext cx="719572" cy="655133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8" name="object 4"/>
          <p:cNvSpPr/>
          <p:nvPr/>
        </p:nvSpPr>
        <p:spPr>
          <a:xfrm>
            <a:off x="6019800" y="762000"/>
            <a:ext cx="5879962" cy="2971800"/>
          </a:xfrm>
          <a:custGeom>
            <a:avLst/>
            <a:gdLst/>
            <a:ahLst/>
            <a:cxnLst/>
            <a:rect l="l" t="t" r="r" b="b"/>
            <a:pathLst>
              <a:path w="11875135" h="6092825">
                <a:moveTo>
                  <a:pt x="0" y="6092617"/>
                </a:moveTo>
                <a:lnTo>
                  <a:pt x="11874776" y="6092617"/>
                </a:lnTo>
                <a:lnTo>
                  <a:pt x="11874776" y="0"/>
                </a:lnTo>
                <a:lnTo>
                  <a:pt x="0" y="0"/>
                </a:lnTo>
                <a:lnTo>
                  <a:pt x="0" y="6092617"/>
                </a:lnTo>
                <a:close/>
              </a:path>
            </a:pathLst>
          </a:cu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33" t="10000" r="12222" b="22222"/>
          <a:stretch/>
        </p:blipFill>
        <p:spPr>
          <a:xfrm>
            <a:off x="8599995" y="1920334"/>
            <a:ext cx="719572" cy="655133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10" name="object 4"/>
          <p:cNvSpPr/>
          <p:nvPr/>
        </p:nvSpPr>
        <p:spPr>
          <a:xfrm>
            <a:off x="139838" y="3733800"/>
            <a:ext cx="5879962" cy="2971800"/>
          </a:xfrm>
          <a:custGeom>
            <a:avLst/>
            <a:gdLst/>
            <a:ahLst/>
            <a:cxnLst/>
            <a:rect l="l" t="t" r="r" b="b"/>
            <a:pathLst>
              <a:path w="11875135" h="6092825">
                <a:moveTo>
                  <a:pt x="0" y="6092617"/>
                </a:moveTo>
                <a:lnTo>
                  <a:pt x="11874776" y="6092617"/>
                </a:lnTo>
                <a:lnTo>
                  <a:pt x="11874776" y="0"/>
                </a:lnTo>
                <a:lnTo>
                  <a:pt x="0" y="0"/>
                </a:lnTo>
                <a:lnTo>
                  <a:pt x="0" y="6092617"/>
                </a:lnTo>
                <a:close/>
              </a:path>
            </a:pathLst>
          </a:cu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33" t="10000" r="12222" b="22222"/>
          <a:stretch/>
        </p:blipFill>
        <p:spPr>
          <a:xfrm>
            <a:off x="2720033" y="4892134"/>
            <a:ext cx="719572" cy="655133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12" name="object 4"/>
          <p:cNvSpPr/>
          <p:nvPr/>
        </p:nvSpPr>
        <p:spPr>
          <a:xfrm>
            <a:off x="6019800" y="3733800"/>
            <a:ext cx="5879962" cy="2971800"/>
          </a:xfrm>
          <a:custGeom>
            <a:avLst/>
            <a:gdLst/>
            <a:ahLst/>
            <a:cxnLst/>
            <a:rect l="l" t="t" r="r" b="b"/>
            <a:pathLst>
              <a:path w="11875135" h="6092825">
                <a:moveTo>
                  <a:pt x="0" y="6092617"/>
                </a:moveTo>
                <a:lnTo>
                  <a:pt x="11874776" y="6092617"/>
                </a:lnTo>
                <a:lnTo>
                  <a:pt x="11874776" y="0"/>
                </a:lnTo>
                <a:lnTo>
                  <a:pt x="0" y="0"/>
                </a:lnTo>
                <a:lnTo>
                  <a:pt x="0" y="6092617"/>
                </a:lnTo>
                <a:close/>
              </a:path>
            </a:pathLst>
          </a:cu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33" t="10000" r="12222" b="22222"/>
          <a:stretch/>
        </p:blipFill>
        <p:spPr>
          <a:xfrm>
            <a:off x="8599995" y="4892134"/>
            <a:ext cx="719572" cy="655133"/>
          </a:xfrm>
          <a:prstGeom prst="rect">
            <a:avLst/>
          </a:prstGeom>
          <a:ln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237910321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D1A4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800" y="152400"/>
            <a:ext cx="11658600" cy="3052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145">
              <a:lnSpc>
                <a:spcPct val="100000"/>
              </a:lnSpc>
              <a:spcBef>
                <a:spcPts val="100"/>
              </a:spcBef>
            </a:pPr>
            <a:r>
              <a:rPr lang="ru-RU" b="0" spc="265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Фотографии интерьера Дилерского центра</a:t>
            </a:r>
            <a:endParaRPr dirty="0">
              <a:solidFill>
                <a:schemeClr val="bg1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sp>
        <p:nvSpPr>
          <p:cNvPr id="6" name="object 4"/>
          <p:cNvSpPr/>
          <p:nvPr/>
        </p:nvSpPr>
        <p:spPr>
          <a:xfrm>
            <a:off x="139838" y="762000"/>
            <a:ext cx="5879962" cy="2971800"/>
          </a:xfrm>
          <a:custGeom>
            <a:avLst/>
            <a:gdLst/>
            <a:ahLst/>
            <a:cxnLst/>
            <a:rect l="l" t="t" r="r" b="b"/>
            <a:pathLst>
              <a:path w="11875135" h="6092825">
                <a:moveTo>
                  <a:pt x="0" y="6092617"/>
                </a:moveTo>
                <a:lnTo>
                  <a:pt x="11874776" y="6092617"/>
                </a:lnTo>
                <a:lnTo>
                  <a:pt x="11874776" y="0"/>
                </a:lnTo>
                <a:lnTo>
                  <a:pt x="0" y="0"/>
                </a:lnTo>
                <a:lnTo>
                  <a:pt x="0" y="6092617"/>
                </a:lnTo>
                <a:close/>
              </a:path>
            </a:pathLst>
          </a:cu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33" t="10000" r="12222" b="22222"/>
          <a:stretch/>
        </p:blipFill>
        <p:spPr>
          <a:xfrm>
            <a:off x="2720033" y="1920334"/>
            <a:ext cx="719572" cy="655133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8" name="object 4"/>
          <p:cNvSpPr/>
          <p:nvPr/>
        </p:nvSpPr>
        <p:spPr>
          <a:xfrm>
            <a:off x="6019800" y="762000"/>
            <a:ext cx="5879962" cy="2971800"/>
          </a:xfrm>
          <a:custGeom>
            <a:avLst/>
            <a:gdLst/>
            <a:ahLst/>
            <a:cxnLst/>
            <a:rect l="l" t="t" r="r" b="b"/>
            <a:pathLst>
              <a:path w="11875135" h="6092825">
                <a:moveTo>
                  <a:pt x="0" y="6092617"/>
                </a:moveTo>
                <a:lnTo>
                  <a:pt x="11874776" y="6092617"/>
                </a:lnTo>
                <a:lnTo>
                  <a:pt x="11874776" y="0"/>
                </a:lnTo>
                <a:lnTo>
                  <a:pt x="0" y="0"/>
                </a:lnTo>
                <a:lnTo>
                  <a:pt x="0" y="6092617"/>
                </a:lnTo>
                <a:close/>
              </a:path>
            </a:pathLst>
          </a:cu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33" t="10000" r="12222" b="22222"/>
          <a:stretch/>
        </p:blipFill>
        <p:spPr>
          <a:xfrm>
            <a:off x="8599995" y="1920334"/>
            <a:ext cx="719572" cy="655133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10" name="object 4"/>
          <p:cNvSpPr/>
          <p:nvPr/>
        </p:nvSpPr>
        <p:spPr>
          <a:xfrm>
            <a:off x="139838" y="3733800"/>
            <a:ext cx="5879962" cy="2971800"/>
          </a:xfrm>
          <a:custGeom>
            <a:avLst/>
            <a:gdLst/>
            <a:ahLst/>
            <a:cxnLst/>
            <a:rect l="l" t="t" r="r" b="b"/>
            <a:pathLst>
              <a:path w="11875135" h="6092825">
                <a:moveTo>
                  <a:pt x="0" y="6092617"/>
                </a:moveTo>
                <a:lnTo>
                  <a:pt x="11874776" y="6092617"/>
                </a:lnTo>
                <a:lnTo>
                  <a:pt x="11874776" y="0"/>
                </a:lnTo>
                <a:lnTo>
                  <a:pt x="0" y="0"/>
                </a:lnTo>
                <a:lnTo>
                  <a:pt x="0" y="6092617"/>
                </a:lnTo>
                <a:close/>
              </a:path>
            </a:pathLst>
          </a:cu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33" t="10000" r="12222" b="22222"/>
          <a:stretch/>
        </p:blipFill>
        <p:spPr>
          <a:xfrm>
            <a:off x="2720033" y="4892134"/>
            <a:ext cx="719572" cy="655133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12" name="object 4"/>
          <p:cNvSpPr/>
          <p:nvPr/>
        </p:nvSpPr>
        <p:spPr>
          <a:xfrm>
            <a:off x="6019800" y="3733800"/>
            <a:ext cx="5879962" cy="2971800"/>
          </a:xfrm>
          <a:custGeom>
            <a:avLst/>
            <a:gdLst/>
            <a:ahLst/>
            <a:cxnLst/>
            <a:rect l="l" t="t" r="r" b="b"/>
            <a:pathLst>
              <a:path w="11875135" h="6092825">
                <a:moveTo>
                  <a:pt x="0" y="6092617"/>
                </a:moveTo>
                <a:lnTo>
                  <a:pt x="11874776" y="6092617"/>
                </a:lnTo>
                <a:lnTo>
                  <a:pt x="11874776" y="0"/>
                </a:lnTo>
                <a:lnTo>
                  <a:pt x="0" y="0"/>
                </a:lnTo>
                <a:lnTo>
                  <a:pt x="0" y="6092617"/>
                </a:lnTo>
                <a:close/>
              </a:path>
            </a:pathLst>
          </a:cu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33" t="10000" r="12222" b="22222"/>
          <a:stretch/>
        </p:blipFill>
        <p:spPr>
          <a:xfrm>
            <a:off x="8599995" y="4892134"/>
            <a:ext cx="719572" cy="655133"/>
          </a:xfrm>
          <a:prstGeom prst="rect">
            <a:avLst/>
          </a:prstGeom>
          <a:ln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196361028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D1A4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800" y="152400"/>
            <a:ext cx="11658600" cy="3052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145">
              <a:lnSpc>
                <a:spcPct val="100000"/>
              </a:lnSpc>
              <a:spcBef>
                <a:spcPts val="100"/>
              </a:spcBef>
            </a:pPr>
            <a:r>
              <a:rPr lang="ru-RU" b="0" spc="265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Фотографии сервисной зоны Дилерского центра</a:t>
            </a:r>
            <a:endParaRPr dirty="0">
              <a:solidFill>
                <a:schemeClr val="bg1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sp>
        <p:nvSpPr>
          <p:cNvPr id="6" name="object 4"/>
          <p:cNvSpPr/>
          <p:nvPr/>
        </p:nvSpPr>
        <p:spPr>
          <a:xfrm>
            <a:off x="139838" y="762000"/>
            <a:ext cx="5879962" cy="2971800"/>
          </a:xfrm>
          <a:custGeom>
            <a:avLst/>
            <a:gdLst/>
            <a:ahLst/>
            <a:cxnLst/>
            <a:rect l="l" t="t" r="r" b="b"/>
            <a:pathLst>
              <a:path w="11875135" h="6092825">
                <a:moveTo>
                  <a:pt x="0" y="6092617"/>
                </a:moveTo>
                <a:lnTo>
                  <a:pt x="11874776" y="6092617"/>
                </a:lnTo>
                <a:lnTo>
                  <a:pt x="11874776" y="0"/>
                </a:lnTo>
                <a:lnTo>
                  <a:pt x="0" y="0"/>
                </a:lnTo>
                <a:lnTo>
                  <a:pt x="0" y="6092617"/>
                </a:lnTo>
                <a:close/>
              </a:path>
            </a:pathLst>
          </a:cu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33" t="10000" r="12222" b="22222"/>
          <a:stretch/>
        </p:blipFill>
        <p:spPr>
          <a:xfrm>
            <a:off x="2720033" y="1920334"/>
            <a:ext cx="719572" cy="655133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8" name="object 4"/>
          <p:cNvSpPr/>
          <p:nvPr/>
        </p:nvSpPr>
        <p:spPr>
          <a:xfrm>
            <a:off x="6019800" y="762000"/>
            <a:ext cx="5879962" cy="2971800"/>
          </a:xfrm>
          <a:custGeom>
            <a:avLst/>
            <a:gdLst/>
            <a:ahLst/>
            <a:cxnLst/>
            <a:rect l="l" t="t" r="r" b="b"/>
            <a:pathLst>
              <a:path w="11875135" h="6092825">
                <a:moveTo>
                  <a:pt x="0" y="6092617"/>
                </a:moveTo>
                <a:lnTo>
                  <a:pt x="11874776" y="6092617"/>
                </a:lnTo>
                <a:lnTo>
                  <a:pt x="11874776" y="0"/>
                </a:lnTo>
                <a:lnTo>
                  <a:pt x="0" y="0"/>
                </a:lnTo>
                <a:lnTo>
                  <a:pt x="0" y="6092617"/>
                </a:lnTo>
                <a:close/>
              </a:path>
            </a:pathLst>
          </a:cu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33" t="10000" r="12222" b="22222"/>
          <a:stretch/>
        </p:blipFill>
        <p:spPr>
          <a:xfrm>
            <a:off x="8599995" y="1920334"/>
            <a:ext cx="719572" cy="655133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10" name="object 4"/>
          <p:cNvSpPr/>
          <p:nvPr/>
        </p:nvSpPr>
        <p:spPr>
          <a:xfrm>
            <a:off x="139838" y="3733800"/>
            <a:ext cx="5879962" cy="2971800"/>
          </a:xfrm>
          <a:custGeom>
            <a:avLst/>
            <a:gdLst/>
            <a:ahLst/>
            <a:cxnLst/>
            <a:rect l="l" t="t" r="r" b="b"/>
            <a:pathLst>
              <a:path w="11875135" h="6092825">
                <a:moveTo>
                  <a:pt x="0" y="6092617"/>
                </a:moveTo>
                <a:lnTo>
                  <a:pt x="11874776" y="6092617"/>
                </a:lnTo>
                <a:lnTo>
                  <a:pt x="11874776" y="0"/>
                </a:lnTo>
                <a:lnTo>
                  <a:pt x="0" y="0"/>
                </a:lnTo>
                <a:lnTo>
                  <a:pt x="0" y="6092617"/>
                </a:lnTo>
                <a:close/>
              </a:path>
            </a:pathLst>
          </a:cu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33" t="10000" r="12222" b="22222"/>
          <a:stretch/>
        </p:blipFill>
        <p:spPr>
          <a:xfrm>
            <a:off x="2720033" y="4892134"/>
            <a:ext cx="719572" cy="655133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12" name="object 4"/>
          <p:cNvSpPr/>
          <p:nvPr/>
        </p:nvSpPr>
        <p:spPr>
          <a:xfrm>
            <a:off x="6019800" y="3733800"/>
            <a:ext cx="5879962" cy="2971800"/>
          </a:xfrm>
          <a:custGeom>
            <a:avLst/>
            <a:gdLst/>
            <a:ahLst/>
            <a:cxnLst/>
            <a:rect l="l" t="t" r="r" b="b"/>
            <a:pathLst>
              <a:path w="11875135" h="6092825">
                <a:moveTo>
                  <a:pt x="0" y="6092617"/>
                </a:moveTo>
                <a:lnTo>
                  <a:pt x="11874776" y="6092617"/>
                </a:lnTo>
                <a:lnTo>
                  <a:pt x="11874776" y="0"/>
                </a:lnTo>
                <a:lnTo>
                  <a:pt x="0" y="0"/>
                </a:lnTo>
                <a:lnTo>
                  <a:pt x="0" y="6092617"/>
                </a:lnTo>
                <a:close/>
              </a:path>
            </a:pathLst>
          </a:cu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33" t="10000" r="12222" b="22222"/>
          <a:stretch/>
        </p:blipFill>
        <p:spPr>
          <a:xfrm>
            <a:off x="8599995" y="4892134"/>
            <a:ext cx="719572" cy="655133"/>
          </a:xfrm>
          <a:prstGeom prst="rect">
            <a:avLst/>
          </a:prstGeom>
          <a:ln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202304795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D1A4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800" y="152400"/>
            <a:ext cx="11658600" cy="3052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145">
              <a:lnSpc>
                <a:spcPct val="100000"/>
              </a:lnSpc>
              <a:spcBef>
                <a:spcPts val="100"/>
              </a:spcBef>
            </a:pPr>
            <a:r>
              <a:rPr lang="ru-RU" b="0" spc="265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Дополнительные фото</a:t>
            </a:r>
            <a:endParaRPr dirty="0">
              <a:solidFill>
                <a:schemeClr val="bg1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sp>
        <p:nvSpPr>
          <p:cNvPr id="6" name="object 4"/>
          <p:cNvSpPr/>
          <p:nvPr/>
        </p:nvSpPr>
        <p:spPr>
          <a:xfrm>
            <a:off x="139838" y="762000"/>
            <a:ext cx="5879962" cy="2971800"/>
          </a:xfrm>
          <a:custGeom>
            <a:avLst/>
            <a:gdLst/>
            <a:ahLst/>
            <a:cxnLst/>
            <a:rect l="l" t="t" r="r" b="b"/>
            <a:pathLst>
              <a:path w="11875135" h="6092825">
                <a:moveTo>
                  <a:pt x="0" y="6092617"/>
                </a:moveTo>
                <a:lnTo>
                  <a:pt x="11874776" y="6092617"/>
                </a:lnTo>
                <a:lnTo>
                  <a:pt x="11874776" y="0"/>
                </a:lnTo>
                <a:lnTo>
                  <a:pt x="0" y="0"/>
                </a:lnTo>
                <a:lnTo>
                  <a:pt x="0" y="6092617"/>
                </a:lnTo>
                <a:close/>
              </a:path>
            </a:pathLst>
          </a:cu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33" t="10000" r="12222" b="22222"/>
          <a:stretch/>
        </p:blipFill>
        <p:spPr>
          <a:xfrm>
            <a:off x="2720033" y="1920334"/>
            <a:ext cx="719572" cy="655133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8" name="object 4"/>
          <p:cNvSpPr/>
          <p:nvPr/>
        </p:nvSpPr>
        <p:spPr>
          <a:xfrm>
            <a:off x="6019800" y="762000"/>
            <a:ext cx="5879962" cy="2971800"/>
          </a:xfrm>
          <a:custGeom>
            <a:avLst/>
            <a:gdLst/>
            <a:ahLst/>
            <a:cxnLst/>
            <a:rect l="l" t="t" r="r" b="b"/>
            <a:pathLst>
              <a:path w="11875135" h="6092825">
                <a:moveTo>
                  <a:pt x="0" y="6092617"/>
                </a:moveTo>
                <a:lnTo>
                  <a:pt x="11874776" y="6092617"/>
                </a:lnTo>
                <a:lnTo>
                  <a:pt x="11874776" y="0"/>
                </a:lnTo>
                <a:lnTo>
                  <a:pt x="0" y="0"/>
                </a:lnTo>
                <a:lnTo>
                  <a:pt x="0" y="6092617"/>
                </a:lnTo>
                <a:close/>
              </a:path>
            </a:pathLst>
          </a:cu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33" t="10000" r="12222" b="22222"/>
          <a:stretch/>
        </p:blipFill>
        <p:spPr>
          <a:xfrm>
            <a:off x="8599995" y="1920334"/>
            <a:ext cx="719572" cy="655133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10" name="object 4"/>
          <p:cNvSpPr/>
          <p:nvPr/>
        </p:nvSpPr>
        <p:spPr>
          <a:xfrm>
            <a:off x="139838" y="3733800"/>
            <a:ext cx="5879962" cy="2971800"/>
          </a:xfrm>
          <a:custGeom>
            <a:avLst/>
            <a:gdLst/>
            <a:ahLst/>
            <a:cxnLst/>
            <a:rect l="l" t="t" r="r" b="b"/>
            <a:pathLst>
              <a:path w="11875135" h="6092825">
                <a:moveTo>
                  <a:pt x="0" y="6092617"/>
                </a:moveTo>
                <a:lnTo>
                  <a:pt x="11874776" y="6092617"/>
                </a:lnTo>
                <a:lnTo>
                  <a:pt x="11874776" y="0"/>
                </a:lnTo>
                <a:lnTo>
                  <a:pt x="0" y="0"/>
                </a:lnTo>
                <a:lnTo>
                  <a:pt x="0" y="6092617"/>
                </a:lnTo>
                <a:close/>
              </a:path>
            </a:pathLst>
          </a:cu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33" t="10000" r="12222" b="22222"/>
          <a:stretch/>
        </p:blipFill>
        <p:spPr>
          <a:xfrm>
            <a:off x="2720033" y="4892134"/>
            <a:ext cx="719572" cy="655133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12" name="object 4"/>
          <p:cNvSpPr/>
          <p:nvPr/>
        </p:nvSpPr>
        <p:spPr>
          <a:xfrm>
            <a:off x="6019800" y="3733800"/>
            <a:ext cx="5879962" cy="2971800"/>
          </a:xfrm>
          <a:custGeom>
            <a:avLst/>
            <a:gdLst/>
            <a:ahLst/>
            <a:cxnLst/>
            <a:rect l="l" t="t" r="r" b="b"/>
            <a:pathLst>
              <a:path w="11875135" h="6092825">
                <a:moveTo>
                  <a:pt x="0" y="6092617"/>
                </a:moveTo>
                <a:lnTo>
                  <a:pt x="11874776" y="6092617"/>
                </a:lnTo>
                <a:lnTo>
                  <a:pt x="11874776" y="0"/>
                </a:lnTo>
                <a:lnTo>
                  <a:pt x="0" y="0"/>
                </a:lnTo>
                <a:lnTo>
                  <a:pt x="0" y="6092617"/>
                </a:lnTo>
                <a:close/>
              </a:path>
            </a:pathLst>
          </a:cu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33" t="10000" r="12222" b="22222"/>
          <a:stretch/>
        </p:blipFill>
        <p:spPr>
          <a:xfrm>
            <a:off x="8599995" y="4892134"/>
            <a:ext cx="719572" cy="655133"/>
          </a:xfrm>
          <a:prstGeom prst="rect">
            <a:avLst/>
          </a:prstGeom>
          <a:ln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41119415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D1A4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800" y="152400"/>
            <a:ext cx="11658600" cy="3052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145">
              <a:lnSpc>
                <a:spcPct val="100000"/>
              </a:lnSpc>
              <a:spcBef>
                <a:spcPts val="100"/>
              </a:spcBef>
            </a:pPr>
            <a:r>
              <a:rPr lang="ru-RU" b="0" spc="265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Дополнительные фото</a:t>
            </a:r>
            <a:endParaRPr dirty="0">
              <a:solidFill>
                <a:schemeClr val="bg1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sp>
        <p:nvSpPr>
          <p:cNvPr id="6" name="object 4"/>
          <p:cNvSpPr/>
          <p:nvPr/>
        </p:nvSpPr>
        <p:spPr>
          <a:xfrm>
            <a:off x="139838" y="762000"/>
            <a:ext cx="5879962" cy="2971800"/>
          </a:xfrm>
          <a:custGeom>
            <a:avLst/>
            <a:gdLst/>
            <a:ahLst/>
            <a:cxnLst/>
            <a:rect l="l" t="t" r="r" b="b"/>
            <a:pathLst>
              <a:path w="11875135" h="6092825">
                <a:moveTo>
                  <a:pt x="0" y="6092617"/>
                </a:moveTo>
                <a:lnTo>
                  <a:pt x="11874776" y="6092617"/>
                </a:lnTo>
                <a:lnTo>
                  <a:pt x="11874776" y="0"/>
                </a:lnTo>
                <a:lnTo>
                  <a:pt x="0" y="0"/>
                </a:lnTo>
                <a:lnTo>
                  <a:pt x="0" y="6092617"/>
                </a:lnTo>
                <a:close/>
              </a:path>
            </a:pathLst>
          </a:cu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33" t="10000" r="12222" b="22222"/>
          <a:stretch/>
        </p:blipFill>
        <p:spPr>
          <a:xfrm>
            <a:off x="2720033" y="1920334"/>
            <a:ext cx="719572" cy="655133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8" name="object 4"/>
          <p:cNvSpPr/>
          <p:nvPr/>
        </p:nvSpPr>
        <p:spPr>
          <a:xfrm>
            <a:off x="6019800" y="762000"/>
            <a:ext cx="5879962" cy="2971800"/>
          </a:xfrm>
          <a:custGeom>
            <a:avLst/>
            <a:gdLst/>
            <a:ahLst/>
            <a:cxnLst/>
            <a:rect l="l" t="t" r="r" b="b"/>
            <a:pathLst>
              <a:path w="11875135" h="6092825">
                <a:moveTo>
                  <a:pt x="0" y="6092617"/>
                </a:moveTo>
                <a:lnTo>
                  <a:pt x="11874776" y="6092617"/>
                </a:lnTo>
                <a:lnTo>
                  <a:pt x="11874776" y="0"/>
                </a:lnTo>
                <a:lnTo>
                  <a:pt x="0" y="0"/>
                </a:lnTo>
                <a:lnTo>
                  <a:pt x="0" y="6092617"/>
                </a:lnTo>
                <a:close/>
              </a:path>
            </a:pathLst>
          </a:cu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33" t="10000" r="12222" b="22222"/>
          <a:stretch/>
        </p:blipFill>
        <p:spPr>
          <a:xfrm>
            <a:off x="8599995" y="1920334"/>
            <a:ext cx="719572" cy="655133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10" name="object 4"/>
          <p:cNvSpPr/>
          <p:nvPr/>
        </p:nvSpPr>
        <p:spPr>
          <a:xfrm>
            <a:off x="139838" y="3733800"/>
            <a:ext cx="5879962" cy="2971800"/>
          </a:xfrm>
          <a:custGeom>
            <a:avLst/>
            <a:gdLst/>
            <a:ahLst/>
            <a:cxnLst/>
            <a:rect l="l" t="t" r="r" b="b"/>
            <a:pathLst>
              <a:path w="11875135" h="6092825">
                <a:moveTo>
                  <a:pt x="0" y="6092617"/>
                </a:moveTo>
                <a:lnTo>
                  <a:pt x="11874776" y="6092617"/>
                </a:lnTo>
                <a:lnTo>
                  <a:pt x="11874776" y="0"/>
                </a:lnTo>
                <a:lnTo>
                  <a:pt x="0" y="0"/>
                </a:lnTo>
                <a:lnTo>
                  <a:pt x="0" y="6092617"/>
                </a:lnTo>
                <a:close/>
              </a:path>
            </a:pathLst>
          </a:cu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33" t="10000" r="12222" b="22222"/>
          <a:stretch/>
        </p:blipFill>
        <p:spPr>
          <a:xfrm>
            <a:off x="2720033" y="4892134"/>
            <a:ext cx="719572" cy="655133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12" name="object 4"/>
          <p:cNvSpPr/>
          <p:nvPr/>
        </p:nvSpPr>
        <p:spPr>
          <a:xfrm>
            <a:off x="6019800" y="3733800"/>
            <a:ext cx="5879962" cy="2971800"/>
          </a:xfrm>
          <a:custGeom>
            <a:avLst/>
            <a:gdLst/>
            <a:ahLst/>
            <a:cxnLst/>
            <a:rect l="l" t="t" r="r" b="b"/>
            <a:pathLst>
              <a:path w="11875135" h="6092825">
                <a:moveTo>
                  <a:pt x="0" y="6092617"/>
                </a:moveTo>
                <a:lnTo>
                  <a:pt x="11874776" y="6092617"/>
                </a:lnTo>
                <a:lnTo>
                  <a:pt x="11874776" y="0"/>
                </a:lnTo>
                <a:lnTo>
                  <a:pt x="0" y="0"/>
                </a:lnTo>
                <a:lnTo>
                  <a:pt x="0" y="6092617"/>
                </a:lnTo>
                <a:close/>
              </a:path>
            </a:pathLst>
          </a:cu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33" t="10000" r="12222" b="22222"/>
          <a:stretch/>
        </p:blipFill>
        <p:spPr>
          <a:xfrm>
            <a:off x="8599995" y="4892134"/>
            <a:ext cx="719572" cy="655133"/>
          </a:xfrm>
          <a:prstGeom prst="rect">
            <a:avLst/>
          </a:prstGeom>
          <a:ln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353665170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D1A4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800" y="152400"/>
            <a:ext cx="11658600" cy="3052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145">
              <a:lnSpc>
                <a:spcPct val="100000"/>
              </a:lnSpc>
              <a:spcBef>
                <a:spcPts val="100"/>
              </a:spcBef>
            </a:pPr>
            <a:r>
              <a:rPr lang="ru-RU" b="0" spc="265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План Дилерского центра 1 этаж</a:t>
            </a:r>
            <a:endParaRPr dirty="0">
              <a:solidFill>
                <a:schemeClr val="bg1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sp>
        <p:nvSpPr>
          <p:cNvPr id="14" name="object 4"/>
          <p:cNvSpPr/>
          <p:nvPr/>
        </p:nvSpPr>
        <p:spPr>
          <a:xfrm>
            <a:off x="267855" y="785921"/>
            <a:ext cx="7915564" cy="5013866"/>
          </a:xfrm>
          <a:custGeom>
            <a:avLst/>
            <a:gdLst/>
            <a:ahLst/>
            <a:cxnLst/>
            <a:rect l="l" t="t" r="r" b="b"/>
            <a:pathLst>
              <a:path w="11875135" h="6092825">
                <a:moveTo>
                  <a:pt x="0" y="6092617"/>
                </a:moveTo>
                <a:lnTo>
                  <a:pt x="11874776" y="6092617"/>
                </a:lnTo>
                <a:lnTo>
                  <a:pt x="11874776" y="0"/>
                </a:lnTo>
                <a:lnTo>
                  <a:pt x="0" y="0"/>
                </a:lnTo>
                <a:lnTo>
                  <a:pt x="0" y="6092617"/>
                </a:lnTo>
                <a:close/>
              </a:path>
            </a:pathLst>
          </a:cu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6" name="Рисунок 15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33" t="10000" r="12222" b="22222"/>
          <a:stretch/>
        </p:blipFill>
        <p:spPr>
          <a:xfrm>
            <a:off x="3810000" y="2637721"/>
            <a:ext cx="719572" cy="655133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17" name="object 2"/>
          <p:cNvSpPr txBox="1">
            <a:spLocks/>
          </p:cNvSpPr>
          <p:nvPr/>
        </p:nvSpPr>
        <p:spPr>
          <a:xfrm>
            <a:off x="8458200" y="785921"/>
            <a:ext cx="3276600" cy="13824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1900" b="1" i="0">
                <a:solidFill>
                  <a:srgbClr val="444753"/>
                </a:solidFill>
                <a:latin typeface="Tahoma"/>
                <a:ea typeface="+mj-ea"/>
                <a:cs typeface="Tahoma"/>
              </a:defRPr>
            </a:lvl1pPr>
          </a:lstStyle>
          <a:p>
            <a:pPr marL="17145">
              <a:spcBef>
                <a:spcPts val="100"/>
              </a:spcBef>
            </a:pPr>
            <a:r>
              <a:rPr lang="ru-RU" sz="1200" b="0" spc="265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Площадь шоу-рума (кв. м):</a:t>
            </a:r>
          </a:p>
          <a:p>
            <a:pPr marL="17145">
              <a:spcBef>
                <a:spcPts val="100"/>
              </a:spcBef>
            </a:pPr>
            <a:endParaRPr lang="ru-RU" sz="1200" b="0" spc="265" dirty="0">
              <a:solidFill>
                <a:schemeClr val="bg1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marL="17145">
              <a:spcBef>
                <a:spcPts val="100"/>
              </a:spcBef>
            </a:pPr>
            <a:r>
              <a:rPr lang="ru-RU" sz="1200" b="0" spc="265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Высота потолков шоу-рума:</a:t>
            </a:r>
          </a:p>
          <a:p>
            <a:pPr marL="17145">
              <a:spcBef>
                <a:spcPts val="100"/>
              </a:spcBef>
            </a:pPr>
            <a:endParaRPr lang="ru-RU" sz="1200" b="0" spc="265" dirty="0">
              <a:solidFill>
                <a:schemeClr val="bg1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marL="17145">
              <a:spcBef>
                <a:spcPts val="100"/>
              </a:spcBef>
            </a:pPr>
            <a:r>
              <a:rPr lang="ru-RU" sz="1200" b="0" spc="265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Площадь сервис:</a:t>
            </a:r>
          </a:p>
          <a:p>
            <a:pPr marL="17145">
              <a:spcBef>
                <a:spcPts val="100"/>
              </a:spcBef>
            </a:pPr>
            <a:endParaRPr lang="ru-RU" sz="1200" b="0" spc="265" dirty="0">
              <a:solidFill>
                <a:schemeClr val="bg1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marL="17145">
              <a:spcBef>
                <a:spcPts val="100"/>
              </a:spcBef>
            </a:pPr>
            <a:r>
              <a:rPr lang="ru-RU" sz="1200" b="0" spc="265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Кол-во постов:</a:t>
            </a:r>
            <a:endParaRPr lang="ru-RU" sz="1200" dirty="0">
              <a:solidFill>
                <a:schemeClr val="bg1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59025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D1A4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800" y="152400"/>
            <a:ext cx="11658600" cy="3052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145">
              <a:lnSpc>
                <a:spcPct val="100000"/>
              </a:lnSpc>
              <a:spcBef>
                <a:spcPts val="100"/>
              </a:spcBef>
            </a:pPr>
            <a:r>
              <a:rPr lang="ru-RU" b="0" spc="265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План Дилерского центра 2 этаж</a:t>
            </a:r>
            <a:endParaRPr dirty="0">
              <a:solidFill>
                <a:schemeClr val="bg1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sp>
        <p:nvSpPr>
          <p:cNvPr id="14" name="object 4"/>
          <p:cNvSpPr/>
          <p:nvPr/>
        </p:nvSpPr>
        <p:spPr>
          <a:xfrm>
            <a:off x="267855" y="785921"/>
            <a:ext cx="7915564" cy="5013866"/>
          </a:xfrm>
          <a:custGeom>
            <a:avLst/>
            <a:gdLst/>
            <a:ahLst/>
            <a:cxnLst/>
            <a:rect l="l" t="t" r="r" b="b"/>
            <a:pathLst>
              <a:path w="11875135" h="6092825">
                <a:moveTo>
                  <a:pt x="0" y="6092617"/>
                </a:moveTo>
                <a:lnTo>
                  <a:pt x="11874776" y="6092617"/>
                </a:lnTo>
                <a:lnTo>
                  <a:pt x="11874776" y="0"/>
                </a:lnTo>
                <a:lnTo>
                  <a:pt x="0" y="0"/>
                </a:lnTo>
                <a:lnTo>
                  <a:pt x="0" y="6092617"/>
                </a:lnTo>
                <a:close/>
              </a:path>
            </a:pathLst>
          </a:cu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6" name="Рисунок 15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33" t="10000" r="12222" b="22222"/>
          <a:stretch/>
        </p:blipFill>
        <p:spPr>
          <a:xfrm>
            <a:off x="3810000" y="2637721"/>
            <a:ext cx="719572" cy="655133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17" name="object 2"/>
          <p:cNvSpPr txBox="1">
            <a:spLocks/>
          </p:cNvSpPr>
          <p:nvPr/>
        </p:nvSpPr>
        <p:spPr>
          <a:xfrm>
            <a:off x="8458200" y="785921"/>
            <a:ext cx="3276600" cy="5924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1900" b="1" i="0">
                <a:solidFill>
                  <a:srgbClr val="444753"/>
                </a:solidFill>
                <a:latin typeface="Tahoma"/>
                <a:ea typeface="+mj-ea"/>
                <a:cs typeface="Tahoma"/>
              </a:defRPr>
            </a:lvl1pPr>
          </a:lstStyle>
          <a:p>
            <a:pPr marL="17145">
              <a:spcBef>
                <a:spcPts val="100"/>
              </a:spcBef>
            </a:pPr>
            <a:r>
              <a:rPr lang="ru-RU" sz="1200" b="0" spc="265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Площадь шоу-рума (кв. м):</a:t>
            </a:r>
          </a:p>
          <a:p>
            <a:pPr marL="17145">
              <a:spcBef>
                <a:spcPts val="100"/>
              </a:spcBef>
            </a:pPr>
            <a:endParaRPr lang="ru-RU" sz="1200" b="0" spc="265" dirty="0">
              <a:solidFill>
                <a:schemeClr val="bg1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marL="17145">
              <a:spcBef>
                <a:spcPts val="100"/>
              </a:spcBef>
            </a:pPr>
            <a:r>
              <a:rPr lang="ru-RU" sz="1200" b="0" spc="265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Высота потолков шоу-рума:</a:t>
            </a:r>
          </a:p>
        </p:txBody>
      </p:sp>
    </p:spTree>
    <p:extLst>
      <p:ext uri="{BB962C8B-B14F-4D97-AF65-F5344CB8AC3E}">
        <p14:creationId xmlns:p14="http://schemas.microsoft.com/office/powerpoint/2010/main" val="274711233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D1A4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800" y="152400"/>
            <a:ext cx="11658600" cy="48987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145">
              <a:lnSpc>
                <a:spcPct val="100000"/>
              </a:lnSpc>
              <a:spcBef>
                <a:spcPts val="100"/>
              </a:spcBef>
            </a:pPr>
            <a:r>
              <a:rPr lang="ru-RU" b="0" spc="265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Схема Дилерского центра с обозначенной зоной для </a:t>
            </a:r>
            <a:r>
              <a:rPr lang="en-US" b="0" spc="265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DEEPAL</a:t>
            </a:r>
            <a:r>
              <a:rPr lang="ru-RU" b="0" spc="265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/>
            </a:r>
            <a:br>
              <a:rPr lang="ru-RU" b="0" spc="265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</a:br>
            <a:r>
              <a:rPr lang="ru-RU" sz="1200" b="0" spc="265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(необходимо обозначить зону, предлагаемую для </a:t>
            </a:r>
            <a:r>
              <a:rPr lang="en-US" sz="1200" b="0" spc="265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DEEPAL</a:t>
            </a:r>
            <a:r>
              <a:rPr lang="ru-RU" sz="1200" b="0" spc="265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, указать площадь шоу-рума)</a:t>
            </a:r>
            <a:endParaRPr sz="1200" dirty="0">
              <a:solidFill>
                <a:schemeClr val="bg1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sp>
        <p:nvSpPr>
          <p:cNvPr id="14" name="object 4"/>
          <p:cNvSpPr/>
          <p:nvPr/>
        </p:nvSpPr>
        <p:spPr>
          <a:xfrm>
            <a:off x="267854" y="914400"/>
            <a:ext cx="11390745" cy="5562599"/>
          </a:xfrm>
          <a:custGeom>
            <a:avLst/>
            <a:gdLst/>
            <a:ahLst/>
            <a:cxnLst/>
            <a:rect l="l" t="t" r="r" b="b"/>
            <a:pathLst>
              <a:path w="11875135" h="6092825">
                <a:moveTo>
                  <a:pt x="0" y="6092617"/>
                </a:moveTo>
                <a:lnTo>
                  <a:pt x="11874776" y="6092617"/>
                </a:lnTo>
                <a:lnTo>
                  <a:pt x="11874776" y="0"/>
                </a:lnTo>
                <a:lnTo>
                  <a:pt x="0" y="0"/>
                </a:lnTo>
                <a:lnTo>
                  <a:pt x="0" y="6092617"/>
                </a:lnTo>
                <a:close/>
              </a:path>
            </a:pathLst>
          </a:cu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6" name="Рисунок 15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33" t="10000" r="12222" b="22222"/>
          <a:stretch/>
        </p:blipFill>
        <p:spPr>
          <a:xfrm>
            <a:off x="5603440" y="2895600"/>
            <a:ext cx="719572" cy="655133"/>
          </a:xfrm>
          <a:prstGeom prst="rect">
            <a:avLst/>
          </a:prstGeom>
          <a:ln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192002406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D1A4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800" y="152400"/>
            <a:ext cx="11658600" cy="67454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145">
              <a:lnSpc>
                <a:spcPct val="100000"/>
              </a:lnSpc>
              <a:spcBef>
                <a:spcPts val="100"/>
              </a:spcBef>
            </a:pPr>
            <a:r>
              <a:rPr lang="ru-RU" b="0" spc="265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Схема прилегающей территории</a:t>
            </a:r>
            <a:br>
              <a:rPr lang="ru-RU" b="0" spc="265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</a:br>
            <a:r>
              <a:rPr lang="ru-RU" sz="1200" b="0" spc="265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(необходимо обозначить зону, выделенную для парковки клиентов </a:t>
            </a:r>
            <a:r>
              <a:rPr lang="en-US" sz="1200" b="0" spc="265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DEEPAL</a:t>
            </a:r>
            <a:r>
              <a:rPr lang="ru-RU" sz="1200" b="0" spc="265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и отметить наличие зарядной станции, указать её мощность)</a:t>
            </a:r>
            <a:endParaRPr sz="1200" dirty="0">
              <a:solidFill>
                <a:schemeClr val="bg1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sp>
        <p:nvSpPr>
          <p:cNvPr id="14" name="object 4"/>
          <p:cNvSpPr/>
          <p:nvPr/>
        </p:nvSpPr>
        <p:spPr>
          <a:xfrm>
            <a:off x="267854" y="914400"/>
            <a:ext cx="11390745" cy="5562599"/>
          </a:xfrm>
          <a:custGeom>
            <a:avLst/>
            <a:gdLst/>
            <a:ahLst/>
            <a:cxnLst/>
            <a:rect l="l" t="t" r="r" b="b"/>
            <a:pathLst>
              <a:path w="11875135" h="6092825">
                <a:moveTo>
                  <a:pt x="0" y="6092617"/>
                </a:moveTo>
                <a:lnTo>
                  <a:pt x="11874776" y="6092617"/>
                </a:lnTo>
                <a:lnTo>
                  <a:pt x="11874776" y="0"/>
                </a:lnTo>
                <a:lnTo>
                  <a:pt x="0" y="0"/>
                </a:lnTo>
                <a:lnTo>
                  <a:pt x="0" y="6092617"/>
                </a:lnTo>
                <a:close/>
              </a:path>
            </a:pathLst>
          </a:cu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6" name="Рисунок 15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33" t="10000" r="12222" b="22222"/>
          <a:stretch/>
        </p:blipFill>
        <p:spPr>
          <a:xfrm>
            <a:off x="5603440" y="2895600"/>
            <a:ext cx="719572" cy="655133"/>
          </a:xfrm>
          <a:prstGeom prst="rect">
            <a:avLst/>
          </a:prstGeom>
          <a:ln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134127390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D1A4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8600" y="152400"/>
            <a:ext cx="11734800" cy="73609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145">
              <a:lnSpc>
                <a:spcPct val="100000"/>
              </a:lnSpc>
              <a:spcBef>
                <a:spcPts val="100"/>
              </a:spcBef>
            </a:pPr>
            <a:r>
              <a:rPr lang="ru-RU" b="0" spc="265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Идентификация </a:t>
            </a:r>
            <a:r>
              <a:rPr lang="en-US" b="0" spc="265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DEEPAL</a:t>
            </a:r>
            <a:r>
              <a:rPr lang="ru-RU" b="0" spc="265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на фасаде</a:t>
            </a:r>
            <a:br>
              <a:rPr lang="ru-RU" b="0" spc="265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</a:br>
            <a:r>
              <a:rPr lang="ru-RU" sz="1400" b="0" spc="265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(предложить размещение </a:t>
            </a:r>
            <a:r>
              <a:rPr lang="en-US" sz="1400" b="0" spc="265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Word mark</a:t>
            </a:r>
            <a:r>
              <a:rPr lang="ru-RU" sz="1400" b="0" spc="265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и </a:t>
            </a:r>
            <a:r>
              <a:rPr lang="en-US" sz="1400" b="0" spc="265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logo DEEPAL</a:t>
            </a:r>
            <a:r>
              <a:rPr lang="ru-RU" sz="1400" b="0" spc="265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на основном фасаде здания, отметить на фото). Использовать актуальное фото на дату заполнения анкеты</a:t>
            </a:r>
            <a:endParaRPr sz="1400" dirty="0">
              <a:solidFill>
                <a:schemeClr val="bg1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sp>
        <p:nvSpPr>
          <p:cNvPr id="14" name="object 4"/>
          <p:cNvSpPr/>
          <p:nvPr/>
        </p:nvSpPr>
        <p:spPr>
          <a:xfrm>
            <a:off x="228601" y="1143000"/>
            <a:ext cx="8686800" cy="5333999"/>
          </a:xfrm>
          <a:custGeom>
            <a:avLst/>
            <a:gdLst/>
            <a:ahLst/>
            <a:cxnLst/>
            <a:rect l="l" t="t" r="r" b="b"/>
            <a:pathLst>
              <a:path w="11875135" h="6092825">
                <a:moveTo>
                  <a:pt x="0" y="6092617"/>
                </a:moveTo>
                <a:lnTo>
                  <a:pt x="11874776" y="6092617"/>
                </a:lnTo>
                <a:lnTo>
                  <a:pt x="11874776" y="0"/>
                </a:lnTo>
                <a:lnTo>
                  <a:pt x="0" y="0"/>
                </a:lnTo>
                <a:lnTo>
                  <a:pt x="0" y="6092617"/>
                </a:lnTo>
                <a:close/>
              </a:path>
            </a:pathLst>
          </a:cu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6" name="Рисунок 15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33" t="10000" r="12222" b="22222"/>
          <a:stretch/>
        </p:blipFill>
        <p:spPr>
          <a:xfrm>
            <a:off x="4114800" y="2895600"/>
            <a:ext cx="719572" cy="655133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7" name="object 2"/>
          <p:cNvSpPr txBox="1">
            <a:spLocks/>
          </p:cNvSpPr>
          <p:nvPr/>
        </p:nvSpPr>
        <p:spPr>
          <a:xfrm>
            <a:off x="9519227" y="1341099"/>
            <a:ext cx="1905000" cy="3052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1900" b="1" i="0">
                <a:solidFill>
                  <a:srgbClr val="444753"/>
                </a:solidFill>
                <a:latin typeface="Tahoma"/>
                <a:ea typeface="+mj-ea"/>
                <a:cs typeface="Tahoma"/>
              </a:defRPr>
            </a:lvl1pPr>
          </a:lstStyle>
          <a:p>
            <a:pPr marL="17145">
              <a:spcBef>
                <a:spcPts val="100"/>
              </a:spcBef>
            </a:pPr>
            <a:r>
              <a:rPr lang="en-US" b="0" spc="265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Word mark</a:t>
            </a:r>
            <a:endParaRPr lang="ru-RU" sz="1400" dirty="0">
              <a:solidFill>
                <a:schemeClr val="bg1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sp>
        <p:nvSpPr>
          <p:cNvPr id="8" name="object 2"/>
          <p:cNvSpPr txBox="1">
            <a:spLocks/>
          </p:cNvSpPr>
          <p:nvPr/>
        </p:nvSpPr>
        <p:spPr>
          <a:xfrm>
            <a:off x="10014527" y="2903659"/>
            <a:ext cx="914400" cy="3052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1900" b="1" i="0">
                <a:solidFill>
                  <a:srgbClr val="444753"/>
                </a:solidFill>
                <a:latin typeface="Tahoma"/>
                <a:ea typeface="+mj-ea"/>
                <a:cs typeface="Tahoma"/>
              </a:defRPr>
            </a:lvl1pPr>
          </a:lstStyle>
          <a:p>
            <a:pPr marL="17145">
              <a:spcBef>
                <a:spcPts val="100"/>
              </a:spcBef>
            </a:pPr>
            <a:r>
              <a:rPr lang="en-US" b="0" spc="265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Logo</a:t>
            </a:r>
            <a:endParaRPr lang="ru-RU" sz="1400" dirty="0">
              <a:solidFill>
                <a:schemeClr val="bg1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633527" y="3198238"/>
            <a:ext cx="1676400" cy="2126934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7812" y="1762829"/>
            <a:ext cx="2795588" cy="766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42778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D1A4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60927" y="255848"/>
            <a:ext cx="5638800" cy="3129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12700" rIns="0" bIns="0" rtlCol="0">
            <a:spAutoFit/>
          </a:bodyPr>
          <a:lstStyle/>
          <a:p>
            <a:pPr marL="10795" algn="l">
              <a:lnSpc>
                <a:spcPct val="100000"/>
              </a:lnSpc>
              <a:spcBef>
                <a:spcPts val="100"/>
              </a:spcBef>
            </a:pPr>
            <a:r>
              <a:rPr b="0" spc="50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Общая</a:t>
            </a:r>
            <a:r>
              <a:rPr b="0" spc="70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</a:t>
            </a:r>
            <a:r>
              <a:rPr b="0" spc="-10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информация</a:t>
            </a:r>
            <a:r>
              <a:rPr lang="ru-RU" b="0" spc="-10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о компании</a:t>
            </a:r>
            <a:endParaRPr dirty="0">
              <a:solidFill>
                <a:schemeClr val="bg1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graphicFrame>
        <p:nvGraphicFramePr>
          <p:cNvPr id="25" name="Таблица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4892850"/>
              </p:ext>
            </p:extLst>
          </p:nvPr>
        </p:nvGraphicFramePr>
        <p:xfrm>
          <a:off x="244763" y="990600"/>
          <a:ext cx="11734800" cy="55721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62400">
                  <a:extLst>
                    <a:ext uri="{9D8B030D-6E8A-4147-A177-3AD203B41FA5}">
                      <a16:colId xmlns:a16="http://schemas.microsoft.com/office/drawing/2014/main" val="1833746811"/>
                    </a:ext>
                  </a:extLst>
                </a:gridCol>
                <a:gridCol w="7772400">
                  <a:extLst>
                    <a:ext uri="{9D8B030D-6E8A-4147-A177-3AD203B41FA5}">
                      <a16:colId xmlns:a16="http://schemas.microsoft.com/office/drawing/2014/main" val="1822159100"/>
                    </a:ext>
                  </a:extLst>
                </a:gridCol>
              </a:tblGrid>
              <a:tr h="61912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solidFill>
                            <a:schemeClr val="dk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Юридическое наименование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500" u="none" strike="noStrike" dirty="0"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337521"/>
                  </a:ext>
                </a:extLst>
              </a:tr>
              <a:tr h="61912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solidFill>
                            <a:schemeClr val="dk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Входит в Группу компаний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500" u="none" strike="noStrike" dirty="0"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3175850"/>
                  </a:ext>
                </a:extLst>
              </a:tr>
              <a:tr h="61912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solidFill>
                            <a:schemeClr val="dk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ИНН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500" u="none" strike="noStrike" dirty="0"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6760957"/>
                  </a:ext>
                </a:extLst>
              </a:tr>
              <a:tr h="61912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solidFill>
                            <a:schemeClr val="dk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Юридический адрес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500" u="none" strike="noStrike" dirty="0"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8180177"/>
                  </a:ext>
                </a:extLst>
              </a:tr>
              <a:tr h="61912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solidFill>
                            <a:schemeClr val="dk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Фактический адрес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500" u="none" strike="noStrike" dirty="0"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6761595"/>
                  </a:ext>
                </a:extLst>
              </a:tr>
              <a:tr h="61912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solidFill>
                            <a:schemeClr val="dk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Телефон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7062049"/>
                  </a:ext>
                </a:extLst>
              </a:tr>
              <a:tr h="61912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solidFill>
                            <a:schemeClr val="dk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Сайт организации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500" u="none" strike="noStrike" dirty="0"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0988591"/>
                  </a:ext>
                </a:extLst>
              </a:tr>
              <a:tr h="61912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solidFill>
                            <a:schemeClr val="dk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Дата регистрации компании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500" u="none" strike="noStrike" dirty="0"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0423695"/>
                  </a:ext>
                </a:extLst>
              </a:tr>
              <a:tr h="61912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solidFill>
                            <a:schemeClr val="dk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Юридический статус предприятия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500" u="none" strike="noStrike" dirty="0"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0088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775455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D1A4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8600" y="152400"/>
            <a:ext cx="11734800" cy="3052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145">
              <a:lnSpc>
                <a:spcPct val="100000"/>
              </a:lnSpc>
              <a:spcBef>
                <a:spcPts val="100"/>
              </a:spcBef>
            </a:pPr>
            <a:r>
              <a:rPr lang="ru-RU" b="0" spc="265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Зарядные станции</a:t>
            </a:r>
            <a:endParaRPr sz="1400" dirty="0">
              <a:solidFill>
                <a:schemeClr val="bg1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084853"/>
              </p:ext>
            </p:extLst>
          </p:nvPr>
        </p:nvGraphicFramePr>
        <p:xfrm>
          <a:off x="1066800" y="1219200"/>
          <a:ext cx="9982200" cy="3200403"/>
        </p:xfrm>
        <a:graphic>
          <a:graphicData uri="http://schemas.openxmlformats.org/drawingml/2006/table">
            <a:tbl>
              <a:tblPr/>
              <a:tblGrid>
                <a:gridCol w="4724400">
                  <a:extLst>
                    <a:ext uri="{9D8B030D-6E8A-4147-A177-3AD203B41FA5}">
                      <a16:colId xmlns:a16="http://schemas.microsoft.com/office/drawing/2014/main" val="792499010"/>
                    </a:ext>
                  </a:extLst>
                </a:gridCol>
                <a:gridCol w="2907152">
                  <a:extLst>
                    <a:ext uri="{9D8B030D-6E8A-4147-A177-3AD203B41FA5}">
                      <a16:colId xmlns:a16="http://schemas.microsoft.com/office/drawing/2014/main" val="711341523"/>
                    </a:ext>
                  </a:extLst>
                </a:gridCol>
                <a:gridCol w="2350648">
                  <a:extLst>
                    <a:ext uri="{9D8B030D-6E8A-4147-A177-3AD203B41FA5}">
                      <a16:colId xmlns:a16="http://schemas.microsoft.com/office/drawing/2014/main" val="4001733504"/>
                    </a:ext>
                  </a:extLst>
                </a:gridCol>
              </a:tblGrid>
              <a:tr h="73568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Наименование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Мощность, </a:t>
                      </a:r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kW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Кол-во шт.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2924149"/>
                  </a:ext>
                </a:extLst>
              </a:tr>
              <a:tr h="616180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chemeClr val="tx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9299417"/>
                  </a:ext>
                </a:extLst>
              </a:tr>
              <a:tr h="616180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chemeClr val="tx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chemeClr val="tx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chemeClr val="tx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3673286"/>
                  </a:ext>
                </a:extLst>
              </a:tr>
              <a:tr h="616180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chemeClr val="tx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chemeClr val="tx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chemeClr val="tx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9661491"/>
                  </a:ext>
                </a:extLst>
              </a:tr>
              <a:tr h="616180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chemeClr val="tx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chemeClr val="tx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4172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16808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D1A4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object 2"/>
          <p:cNvSpPr txBox="1">
            <a:spLocks/>
          </p:cNvSpPr>
          <p:nvPr/>
        </p:nvSpPr>
        <p:spPr>
          <a:xfrm>
            <a:off x="228600" y="152400"/>
            <a:ext cx="11734800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17145">
              <a:spcBef>
                <a:spcPts val="100"/>
              </a:spcBef>
            </a:pPr>
            <a:r>
              <a:rPr lang="ru-RU" spc="265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Данные по СТО</a:t>
            </a:r>
            <a:endParaRPr lang="ru-RU" sz="1400" dirty="0">
              <a:solidFill>
                <a:schemeClr val="bg1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graphicFrame>
        <p:nvGraphicFramePr>
          <p:cNvPr id="37" name="Таблица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5689876"/>
              </p:ext>
            </p:extLst>
          </p:nvPr>
        </p:nvGraphicFramePr>
        <p:xfrm>
          <a:off x="457200" y="914398"/>
          <a:ext cx="11048999" cy="4701225"/>
        </p:xfrm>
        <a:graphic>
          <a:graphicData uri="http://schemas.openxmlformats.org/drawingml/2006/table">
            <a:tbl>
              <a:tblPr/>
              <a:tblGrid>
                <a:gridCol w="4419600">
                  <a:extLst>
                    <a:ext uri="{9D8B030D-6E8A-4147-A177-3AD203B41FA5}">
                      <a16:colId xmlns:a16="http://schemas.microsoft.com/office/drawing/2014/main" val="2633223454"/>
                    </a:ext>
                  </a:extLst>
                </a:gridCol>
                <a:gridCol w="2073748">
                  <a:extLst>
                    <a:ext uri="{9D8B030D-6E8A-4147-A177-3AD203B41FA5}">
                      <a16:colId xmlns:a16="http://schemas.microsoft.com/office/drawing/2014/main" val="3339209529"/>
                    </a:ext>
                  </a:extLst>
                </a:gridCol>
                <a:gridCol w="2617953">
                  <a:extLst>
                    <a:ext uri="{9D8B030D-6E8A-4147-A177-3AD203B41FA5}">
                      <a16:colId xmlns:a16="http://schemas.microsoft.com/office/drawing/2014/main" val="998330214"/>
                    </a:ext>
                  </a:extLst>
                </a:gridCol>
                <a:gridCol w="1937698">
                  <a:extLst>
                    <a:ext uri="{9D8B030D-6E8A-4147-A177-3AD203B41FA5}">
                      <a16:colId xmlns:a16="http://schemas.microsoft.com/office/drawing/2014/main" val="1050938331"/>
                    </a:ext>
                  </a:extLst>
                </a:gridCol>
              </a:tblGrid>
              <a:tr h="1066802"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Площадь кв. м.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Собственность/аренда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Дата окончания срока действия Договора аренды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2134887"/>
                  </a:ext>
                </a:extLst>
              </a:tr>
              <a:tr h="45704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СТО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5997207"/>
                  </a:ext>
                </a:extLst>
              </a:tr>
              <a:tr h="53356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Участок приемки автомобилей в ремонт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6108598"/>
                  </a:ext>
                </a:extLst>
              </a:tr>
              <a:tr h="557859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Участок обслуживания и ремонта автомобилей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9377757"/>
                  </a:ext>
                </a:extLst>
              </a:tr>
              <a:tr h="585461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Агрегатный участок (двигатель, КПП, мост)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7930917"/>
                  </a:ext>
                </a:extLst>
              </a:tr>
              <a:tr h="45704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Участок кузовного ремонта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3611574"/>
                  </a:ext>
                </a:extLst>
              </a:tr>
              <a:tr h="586423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Участок окраски и подбора эмалей (включая окрасочную камеру)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067002"/>
                  </a:ext>
                </a:extLst>
              </a:tr>
              <a:tr h="45704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Участок тюнинга автомобилей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91336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D1A4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object 2"/>
          <p:cNvSpPr txBox="1">
            <a:spLocks/>
          </p:cNvSpPr>
          <p:nvPr/>
        </p:nvSpPr>
        <p:spPr>
          <a:xfrm>
            <a:off x="228600" y="152400"/>
            <a:ext cx="11734800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17145">
              <a:spcBef>
                <a:spcPts val="100"/>
              </a:spcBef>
            </a:pPr>
            <a:r>
              <a:rPr lang="ru-RU" spc="265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Данные по складу запасных частей</a:t>
            </a:r>
            <a:endParaRPr lang="ru-RU" sz="1400" dirty="0">
              <a:solidFill>
                <a:schemeClr val="bg1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graphicFrame>
        <p:nvGraphicFramePr>
          <p:cNvPr id="40" name="Таблица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2586785"/>
              </p:ext>
            </p:extLst>
          </p:nvPr>
        </p:nvGraphicFramePr>
        <p:xfrm>
          <a:off x="304800" y="1219200"/>
          <a:ext cx="10515601" cy="3757637"/>
        </p:xfrm>
        <a:graphic>
          <a:graphicData uri="http://schemas.openxmlformats.org/drawingml/2006/table">
            <a:tbl>
              <a:tblPr/>
              <a:tblGrid>
                <a:gridCol w="4021826">
                  <a:extLst>
                    <a:ext uri="{9D8B030D-6E8A-4147-A177-3AD203B41FA5}">
                      <a16:colId xmlns:a16="http://schemas.microsoft.com/office/drawing/2014/main" val="3562315824"/>
                    </a:ext>
                  </a:extLst>
                </a:gridCol>
                <a:gridCol w="2158052">
                  <a:extLst>
                    <a:ext uri="{9D8B030D-6E8A-4147-A177-3AD203B41FA5}">
                      <a16:colId xmlns:a16="http://schemas.microsoft.com/office/drawing/2014/main" val="2760934385"/>
                    </a:ext>
                  </a:extLst>
                </a:gridCol>
                <a:gridCol w="2248658">
                  <a:extLst>
                    <a:ext uri="{9D8B030D-6E8A-4147-A177-3AD203B41FA5}">
                      <a16:colId xmlns:a16="http://schemas.microsoft.com/office/drawing/2014/main" val="2557734160"/>
                    </a:ext>
                  </a:extLst>
                </a:gridCol>
                <a:gridCol w="2087065">
                  <a:extLst>
                    <a:ext uri="{9D8B030D-6E8A-4147-A177-3AD203B41FA5}">
                      <a16:colId xmlns:a16="http://schemas.microsoft.com/office/drawing/2014/main" val="3951578639"/>
                    </a:ext>
                  </a:extLst>
                </a:gridCol>
              </a:tblGrid>
              <a:tr h="990600"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Площадь кв. м.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Собственность/аренда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Дата окончания срока действия Договора аренды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2679884"/>
                  </a:ext>
                </a:extLst>
              </a:tr>
              <a:tr h="500055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Склад запасных частей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4083858"/>
                  </a:ext>
                </a:extLst>
              </a:tr>
              <a:tr h="691767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Складские помещения для хранения запасных частей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4164172"/>
                  </a:ext>
                </a:extLst>
              </a:tr>
              <a:tr h="500055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Склад дефектных запасных частей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8067939"/>
                  </a:ext>
                </a:extLst>
              </a:tr>
              <a:tr h="53758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Административно-бытовые помещения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479113"/>
                  </a:ext>
                </a:extLst>
              </a:tr>
              <a:tr h="53758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Стоянка (для а/м посетителей, персонала)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885654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D1A4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"/>
          <p:cNvSpPr txBox="1">
            <a:spLocks/>
          </p:cNvSpPr>
          <p:nvPr/>
        </p:nvSpPr>
        <p:spPr>
          <a:xfrm>
            <a:off x="228600" y="152400"/>
            <a:ext cx="11734800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17145">
              <a:spcBef>
                <a:spcPts val="100"/>
              </a:spcBef>
            </a:pPr>
            <a:r>
              <a:rPr lang="ru-RU" spc="265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Технологическое оснащение (оборудование) для работы с электрическими а/м</a:t>
            </a:r>
            <a:endParaRPr lang="ru-RU" sz="1400" dirty="0">
              <a:solidFill>
                <a:schemeClr val="bg1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1912006"/>
              </p:ext>
            </p:extLst>
          </p:nvPr>
        </p:nvGraphicFramePr>
        <p:xfrm>
          <a:off x="457200" y="990602"/>
          <a:ext cx="11125200" cy="4808374"/>
        </p:xfrm>
        <a:graphic>
          <a:graphicData uri="http://schemas.openxmlformats.org/drawingml/2006/table">
            <a:tbl>
              <a:tblPr/>
              <a:tblGrid>
                <a:gridCol w="6387919">
                  <a:extLst>
                    <a:ext uri="{9D8B030D-6E8A-4147-A177-3AD203B41FA5}">
                      <a16:colId xmlns:a16="http://schemas.microsoft.com/office/drawing/2014/main" val="2516530397"/>
                    </a:ext>
                  </a:extLst>
                </a:gridCol>
                <a:gridCol w="2299651">
                  <a:extLst>
                    <a:ext uri="{9D8B030D-6E8A-4147-A177-3AD203B41FA5}">
                      <a16:colId xmlns:a16="http://schemas.microsoft.com/office/drawing/2014/main" val="1850378434"/>
                    </a:ext>
                  </a:extLst>
                </a:gridCol>
                <a:gridCol w="2437630">
                  <a:extLst>
                    <a:ext uri="{9D8B030D-6E8A-4147-A177-3AD203B41FA5}">
                      <a16:colId xmlns:a16="http://schemas.microsoft.com/office/drawing/2014/main" val="683692423"/>
                    </a:ext>
                  </a:extLst>
                </a:gridCol>
              </a:tblGrid>
              <a:tr h="457198">
                <a:tc rowSpan="2"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Наименование оборудования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Наличие на предприятии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9945567"/>
                  </a:ext>
                </a:extLst>
              </a:tr>
              <a:tr h="3810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Модель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Кол-во (шт.)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7749170"/>
                  </a:ext>
                </a:extLst>
              </a:tr>
              <a:tr h="330848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6085093"/>
                  </a:ext>
                </a:extLst>
              </a:tr>
              <a:tr h="330848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6531013"/>
                  </a:ext>
                </a:extLst>
              </a:tr>
              <a:tr h="330848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1773451"/>
                  </a:ext>
                </a:extLst>
              </a:tr>
              <a:tr h="330848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8016451"/>
                  </a:ext>
                </a:extLst>
              </a:tr>
              <a:tr h="330848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3102156"/>
                  </a:ext>
                </a:extLst>
              </a:tr>
              <a:tr h="330848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853096"/>
                  </a:ext>
                </a:extLst>
              </a:tr>
              <a:tr h="330848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8047565"/>
                  </a:ext>
                </a:extLst>
              </a:tr>
              <a:tr h="330848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6238849"/>
                  </a:ext>
                </a:extLst>
              </a:tr>
              <a:tr h="330848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9640753"/>
                  </a:ext>
                </a:extLst>
              </a:tr>
              <a:tr h="330848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120924"/>
                  </a:ext>
                </a:extLst>
              </a:tr>
              <a:tr h="330848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8636633"/>
                  </a:ext>
                </a:extLst>
              </a:tr>
              <a:tr h="330848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61668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159208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D1A4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"/>
          <p:cNvSpPr txBox="1">
            <a:spLocks/>
          </p:cNvSpPr>
          <p:nvPr/>
        </p:nvSpPr>
        <p:spPr>
          <a:xfrm>
            <a:off x="228600" y="152400"/>
            <a:ext cx="11734800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17145">
              <a:spcBef>
                <a:spcPts val="100"/>
              </a:spcBef>
            </a:pPr>
            <a:r>
              <a:rPr lang="ru-RU" spc="265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Наличие квалифицированного персонала с допуском к работе с электроустановками </a:t>
            </a:r>
            <a:r>
              <a:rPr lang="ru-RU" sz="1600" spc="265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(подтвержденного соответствующими документами)</a:t>
            </a:r>
            <a:endParaRPr lang="ru-RU" sz="1600" dirty="0">
              <a:solidFill>
                <a:schemeClr val="bg1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3485865"/>
              </p:ext>
            </p:extLst>
          </p:nvPr>
        </p:nvGraphicFramePr>
        <p:xfrm>
          <a:off x="533400" y="1066800"/>
          <a:ext cx="11049000" cy="2234528"/>
        </p:xfrm>
        <a:graphic>
          <a:graphicData uri="http://schemas.openxmlformats.org/drawingml/2006/table">
            <a:tbl>
              <a:tblPr/>
              <a:tblGrid>
                <a:gridCol w="8534400">
                  <a:extLst>
                    <a:ext uri="{9D8B030D-6E8A-4147-A177-3AD203B41FA5}">
                      <a16:colId xmlns:a16="http://schemas.microsoft.com/office/drawing/2014/main" val="2516530397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1469641630"/>
                    </a:ext>
                  </a:extLst>
                </a:gridCol>
              </a:tblGrid>
              <a:tr h="68580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 Квалификация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Кол-во</a:t>
                      </a:r>
                      <a:r>
                        <a:rPr lang="ru-RU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 сотрудников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9945567"/>
                  </a:ext>
                </a:extLst>
              </a:tr>
              <a:tr h="871016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С</a:t>
                      </a:r>
                      <a:r>
                        <a:rPr lang="ru-RU" sz="1400" dirty="0"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отрудники с действующей и подтвержденной квалификацией по электробезопасности (</a:t>
                      </a:r>
                      <a:r>
                        <a:rPr lang="ru-RU" sz="1400" b="1" dirty="0"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3-я группа</a:t>
                      </a:r>
                      <a:r>
                        <a:rPr lang="ru-RU" sz="1400" dirty="0"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), не</a:t>
                      </a:r>
                      <a:r>
                        <a:rPr lang="ru-RU" sz="1400" baseline="0" dirty="0"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 менее 2 человека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6085093"/>
                  </a:ext>
                </a:extLst>
              </a:tr>
              <a:tr h="677712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dirty="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Сотрудники прошедшие обучение по работе с высоковольтным оборудованием, не менее 2 человека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65310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6513902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D1A4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2"/>
          <p:cNvSpPr txBox="1">
            <a:spLocks/>
          </p:cNvSpPr>
          <p:nvPr/>
        </p:nvSpPr>
        <p:spPr>
          <a:xfrm>
            <a:off x="228600" y="152400"/>
            <a:ext cx="11734800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17145">
              <a:spcBef>
                <a:spcPts val="100"/>
              </a:spcBef>
            </a:pPr>
            <a:r>
              <a:rPr lang="ru-RU" spc="265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Контактные данные</a:t>
            </a:r>
            <a:endParaRPr lang="ru-RU" sz="1400" dirty="0">
              <a:solidFill>
                <a:schemeClr val="bg1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graphicFrame>
        <p:nvGraphicFramePr>
          <p:cNvPr id="22" name="Таблица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5188633"/>
              </p:ext>
            </p:extLst>
          </p:nvPr>
        </p:nvGraphicFramePr>
        <p:xfrm>
          <a:off x="1524000" y="1371600"/>
          <a:ext cx="9448800" cy="3200880"/>
        </p:xfrm>
        <a:graphic>
          <a:graphicData uri="http://schemas.openxmlformats.org/drawingml/2006/table">
            <a:tbl>
              <a:tblPr/>
              <a:tblGrid>
                <a:gridCol w="2971800">
                  <a:extLst>
                    <a:ext uri="{9D8B030D-6E8A-4147-A177-3AD203B41FA5}">
                      <a16:colId xmlns:a16="http://schemas.microsoft.com/office/drawing/2014/main" val="1447733477"/>
                    </a:ext>
                  </a:extLst>
                </a:gridCol>
                <a:gridCol w="6477000">
                  <a:extLst>
                    <a:ext uri="{9D8B030D-6E8A-4147-A177-3AD203B41FA5}">
                      <a16:colId xmlns:a16="http://schemas.microsoft.com/office/drawing/2014/main" val="464418412"/>
                    </a:ext>
                  </a:extLst>
                </a:gridCol>
              </a:tblGrid>
              <a:tr h="400110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Ответственное лицо за заполнение анкеты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6977361"/>
                  </a:ext>
                </a:extLst>
              </a:tr>
              <a:tr h="40011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Фамилия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6213730"/>
                  </a:ext>
                </a:extLst>
              </a:tr>
              <a:tr h="40011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Имя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2459103"/>
                  </a:ext>
                </a:extLst>
              </a:tr>
              <a:tr h="40011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Отчество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9883246"/>
                  </a:ext>
                </a:extLst>
              </a:tr>
              <a:tr h="40011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Должность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9335604"/>
                  </a:ext>
                </a:extLst>
              </a:tr>
              <a:tr h="40011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Контактный телефон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2454689"/>
                  </a:ext>
                </a:extLst>
              </a:tr>
              <a:tr h="40011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Электронный адрес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1731745"/>
                  </a:ext>
                </a:extLst>
              </a:tr>
              <a:tr h="40011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Дата заполнения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849147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D1A4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object 2"/>
          <p:cNvSpPr txBox="1">
            <a:spLocks/>
          </p:cNvSpPr>
          <p:nvPr/>
        </p:nvSpPr>
        <p:spPr>
          <a:xfrm>
            <a:off x="228600" y="152400"/>
            <a:ext cx="11734800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17145">
              <a:spcBef>
                <a:spcPts val="100"/>
              </a:spcBef>
            </a:pPr>
            <a:r>
              <a:rPr lang="ru-RU" spc="265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Контактные данные</a:t>
            </a:r>
            <a:endParaRPr lang="ru-RU" sz="1400" dirty="0">
              <a:solidFill>
                <a:schemeClr val="bg1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graphicFrame>
        <p:nvGraphicFramePr>
          <p:cNvPr id="21" name="Таблица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8701641"/>
              </p:ext>
            </p:extLst>
          </p:nvPr>
        </p:nvGraphicFramePr>
        <p:xfrm>
          <a:off x="1524000" y="1371600"/>
          <a:ext cx="9448800" cy="2835000"/>
        </p:xfrm>
        <a:graphic>
          <a:graphicData uri="http://schemas.openxmlformats.org/drawingml/2006/table">
            <a:tbl>
              <a:tblPr/>
              <a:tblGrid>
                <a:gridCol w="2971800">
                  <a:extLst>
                    <a:ext uri="{9D8B030D-6E8A-4147-A177-3AD203B41FA5}">
                      <a16:colId xmlns:a16="http://schemas.microsoft.com/office/drawing/2014/main" val="1447733477"/>
                    </a:ext>
                  </a:extLst>
                </a:gridCol>
                <a:gridCol w="6477000">
                  <a:extLst>
                    <a:ext uri="{9D8B030D-6E8A-4147-A177-3AD203B41FA5}">
                      <a16:colId xmlns:a16="http://schemas.microsoft.com/office/drawing/2014/main" val="464418412"/>
                    </a:ext>
                  </a:extLst>
                </a:gridCol>
              </a:tblGrid>
              <a:tr h="400110">
                <a:tc gridSpan="2"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Ключевое</a:t>
                      </a:r>
                      <a:r>
                        <a:rPr lang="ru-RU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 лицо (лицо, надлежащим образом уполномоченное на ведение всех переговоров и осуществление действий от имени Претендента)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6977361"/>
                  </a:ext>
                </a:extLst>
              </a:tr>
              <a:tr h="40011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Фамилия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6213730"/>
                  </a:ext>
                </a:extLst>
              </a:tr>
              <a:tr h="40011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Имя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2459103"/>
                  </a:ext>
                </a:extLst>
              </a:tr>
              <a:tr h="40011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Отчество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9883246"/>
                  </a:ext>
                </a:extLst>
              </a:tr>
              <a:tr h="40011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Должность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9335604"/>
                  </a:ext>
                </a:extLst>
              </a:tr>
              <a:tr h="40011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Контактный телефон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2454689"/>
                  </a:ext>
                </a:extLst>
              </a:tr>
              <a:tr h="40011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Электронный адрес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173174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D1A4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60926" y="255848"/>
            <a:ext cx="11473873" cy="3129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12700" rIns="0" bIns="0" rtlCol="0">
            <a:spAutoFit/>
          </a:bodyPr>
          <a:lstStyle/>
          <a:p>
            <a:pPr marL="10795" algn="l">
              <a:lnSpc>
                <a:spcPct val="100000"/>
              </a:lnSpc>
              <a:spcBef>
                <a:spcPts val="100"/>
              </a:spcBef>
            </a:pPr>
            <a:r>
              <a:rPr lang="ru-RU" b="0" spc="50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И</a:t>
            </a:r>
            <a:r>
              <a:rPr b="0" spc="-10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нформация</a:t>
            </a:r>
            <a:r>
              <a:rPr lang="ru-RU" b="0" spc="-10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об учредителях и руководителях компании</a:t>
            </a:r>
            <a:endParaRPr dirty="0">
              <a:solidFill>
                <a:schemeClr val="bg1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sp>
        <p:nvSpPr>
          <p:cNvPr id="4" name="object 3"/>
          <p:cNvSpPr txBox="1">
            <a:spLocks/>
          </p:cNvSpPr>
          <p:nvPr/>
        </p:nvSpPr>
        <p:spPr>
          <a:xfrm>
            <a:off x="5029200" y="838200"/>
            <a:ext cx="1981200" cy="28982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12700" rIns="0" bIns="0" rtlCol="0">
            <a:spAutoFit/>
          </a:bodyPr>
          <a:lstStyle>
            <a:lvl1pPr>
              <a:defRPr sz="1900" b="1" i="0">
                <a:solidFill>
                  <a:srgbClr val="444753"/>
                </a:solidFill>
                <a:latin typeface="Tahoma"/>
                <a:ea typeface="+mj-ea"/>
                <a:cs typeface="Tahoma"/>
              </a:defRPr>
            </a:lvl1pPr>
          </a:lstStyle>
          <a:p>
            <a:pPr marL="10795">
              <a:spcBef>
                <a:spcPts val="100"/>
              </a:spcBef>
            </a:pPr>
            <a:r>
              <a:rPr lang="ru-RU" sz="1800" b="0" spc="-10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Учредитель/ли</a:t>
            </a:r>
            <a:endParaRPr lang="ru-RU" sz="1800" dirty="0">
              <a:solidFill>
                <a:schemeClr val="bg1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517496"/>
              </p:ext>
            </p:extLst>
          </p:nvPr>
        </p:nvGraphicFramePr>
        <p:xfrm>
          <a:off x="304800" y="1219200"/>
          <a:ext cx="11582400" cy="1143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7732873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3378228607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1043560603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3639712763"/>
                    </a:ext>
                  </a:extLst>
                </a:gridCol>
              </a:tblGrid>
              <a:tr h="39899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ФИО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9831976"/>
                  </a:ext>
                </a:extLst>
              </a:tr>
              <a:tr h="34501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Сумма уставного капитала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0578232"/>
                  </a:ext>
                </a:extLst>
              </a:tr>
              <a:tr h="39899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Доля уставного капитала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1910334"/>
                  </a:ext>
                </a:extLst>
              </a:tr>
            </a:tbl>
          </a:graphicData>
        </a:graphic>
      </p:graphicFrame>
      <p:sp>
        <p:nvSpPr>
          <p:cNvPr id="6" name="object 3"/>
          <p:cNvSpPr txBox="1">
            <a:spLocks/>
          </p:cNvSpPr>
          <p:nvPr/>
        </p:nvSpPr>
        <p:spPr>
          <a:xfrm>
            <a:off x="5029200" y="3409329"/>
            <a:ext cx="2422238" cy="28982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12700" rIns="0" bIns="0" rtlCol="0">
            <a:spAutoFit/>
          </a:bodyPr>
          <a:lstStyle>
            <a:lvl1pPr>
              <a:defRPr sz="1900" b="1" i="0">
                <a:solidFill>
                  <a:srgbClr val="444753"/>
                </a:solidFill>
                <a:latin typeface="Tahoma"/>
                <a:ea typeface="+mj-ea"/>
                <a:cs typeface="Tahoma"/>
              </a:defRPr>
            </a:lvl1pPr>
          </a:lstStyle>
          <a:p>
            <a:pPr marL="10795">
              <a:spcBef>
                <a:spcPts val="100"/>
              </a:spcBef>
            </a:pPr>
            <a:r>
              <a:rPr lang="ru-RU" sz="1800" b="0" spc="-10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Руководители</a:t>
            </a:r>
            <a:endParaRPr lang="ru-RU" sz="1800" dirty="0">
              <a:solidFill>
                <a:schemeClr val="bg1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7251469"/>
              </p:ext>
            </p:extLst>
          </p:nvPr>
        </p:nvGraphicFramePr>
        <p:xfrm>
          <a:off x="304800" y="3886200"/>
          <a:ext cx="11582400" cy="79798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200400">
                  <a:extLst>
                    <a:ext uri="{9D8B030D-6E8A-4147-A177-3AD203B41FA5}">
                      <a16:colId xmlns:a16="http://schemas.microsoft.com/office/drawing/2014/main" val="2077328730"/>
                    </a:ext>
                  </a:extLst>
                </a:gridCol>
                <a:gridCol w="8382000">
                  <a:extLst>
                    <a:ext uri="{9D8B030D-6E8A-4147-A177-3AD203B41FA5}">
                      <a16:colId xmlns:a16="http://schemas.microsoft.com/office/drawing/2014/main" val="3378228607"/>
                    </a:ext>
                  </a:extLst>
                </a:gridCol>
              </a:tblGrid>
              <a:tr h="39899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ФИО Генерального директора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9831976"/>
                  </a:ext>
                </a:extLst>
              </a:tr>
              <a:tr h="39899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chemeClr val="dk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ФИО</a:t>
                      </a:r>
                      <a:r>
                        <a:rPr lang="ru-RU" sz="1400" b="0" i="0" u="none" strike="noStrike" baseline="0" dirty="0">
                          <a:solidFill>
                            <a:schemeClr val="dk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 Главного бухгалтера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69162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522783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D1A4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60926" y="255848"/>
            <a:ext cx="11473873" cy="3129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12700" rIns="0" bIns="0" rtlCol="0">
            <a:spAutoFit/>
          </a:bodyPr>
          <a:lstStyle/>
          <a:p>
            <a:pPr marL="10795" algn="l">
              <a:lnSpc>
                <a:spcPct val="100000"/>
              </a:lnSpc>
              <a:spcBef>
                <a:spcPts val="100"/>
              </a:spcBef>
            </a:pPr>
            <a:r>
              <a:rPr lang="ru-RU" b="0" spc="50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Основная деятельность</a:t>
            </a:r>
            <a:r>
              <a:rPr lang="ru-RU" b="0" spc="-10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 компании</a:t>
            </a:r>
            <a:endParaRPr dirty="0">
              <a:solidFill>
                <a:schemeClr val="bg1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116601"/>
              </p:ext>
            </p:extLst>
          </p:nvPr>
        </p:nvGraphicFramePr>
        <p:xfrm>
          <a:off x="260926" y="685800"/>
          <a:ext cx="11734800" cy="57835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41437">
                  <a:extLst>
                    <a:ext uri="{9D8B030D-6E8A-4147-A177-3AD203B41FA5}">
                      <a16:colId xmlns:a16="http://schemas.microsoft.com/office/drawing/2014/main" val="1833746811"/>
                    </a:ext>
                  </a:extLst>
                </a:gridCol>
                <a:gridCol w="8093363">
                  <a:extLst>
                    <a:ext uri="{9D8B030D-6E8A-4147-A177-3AD203B41FA5}">
                      <a16:colId xmlns:a16="http://schemas.microsoft.com/office/drawing/2014/main" val="1822159100"/>
                    </a:ext>
                  </a:extLst>
                </a:gridCol>
              </a:tblGrid>
              <a:tr h="114300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solidFill>
                            <a:schemeClr val="dk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Основной бизнес компании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500" u="none" strike="noStrike" dirty="0"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337521"/>
                  </a:ext>
                </a:extLst>
              </a:tr>
              <a:tr h="121920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solidFill>
                            <a:schemeClr val="dk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Структура</a:t>
                      </a:r>
                      <a:r>
                        <a:rPr lang="ru-RU" sz="1400" u="none" strike="noStrike" baseline="0" dirty="0">
                          <a:solidFill>
                            <a:schemeClr val="dk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 компании/холдинга</a:t>
                      </a:r>
                    </a:p>
                    <a:p>
                      <a:pPr algn="ctr" fontAlgn="b"/>
                      <a:endParaRPr lang="ru-RU" sz="1400" u="none" strike="noStrike" dirty="0">
                        <a:solidFill>
                          <a:schemeClr val="dk1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500" u="none" strike="noStrike" dirty="0"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3175850"/>
                  </a:ext>
                </a:extLst>
              </a:tr>
              <a:tr h="1252103">
                <a:tc>
                  <a:txBody>
                    <a:bodyPr/>
                    <a:lstStyle/>
                    <a:p>
                      <a:pPr algn="ctr" fontAlgn="b"/>
                      <a:endParaRPr lang="ru-RU" sz="1400" u="none" strike="noStrike" dirty="0">
                        <a:solidFill>
                          <a:schemeClr val="dk1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  <a:p>
                      <a:pPr algn="ctr" fontAlgn="b"/>
                      <a:r>
                        <a:rPr lang="ru-RU" sz="1400" u="none" strike="noStrike" baseline="0" dirty="0">
                          <a:solidFill>
                            <a:schemeClr val="dk1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Опыт взаимодействия с премиальными (включая электрические) марками автопроизводителей</a:t>
                      </a:r>
                    </a:p>
                    <a:p>
                      <a:pPr algn="ctr" fontAlgn="b"/>
                      <a:endParaRPr lang="ru-RU" sz="1400" u="none" strike="noStrike" baseline="0" dirty="0">
                        <a:solidFill>
                          <a:schemeClr val="dk1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  <a:p>
                      <a:pPr algn="ctr" fontAlgn="b"/>
                      <a:endParaRPr lang="ru-RU" sz="1400" u="none" strike="noStrike" baseline="0" dirty="0">
                        <a:solidFill>
                          <a:schemeClr val="dk1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  <a:p>
                      <a:pPr algn="ctr" fontAlgn="b"/>
                      <a:endParaRPr lang="ru-RU" sz="1400" u="none" strike="noStrike" baseline="0" dirty="0">
                        <a:solidFill>
                          <a:schemeClr val="dk1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  <a:p>
                      <a:pPr algn="ctr" fontAlgn="b"/>
                      <a:endParaRPr lang="ru-RU" sz="1400" u="none" strike="noStrike" baseline="0" dirty="0">
                        <a:solidFill>
                          <a:schemeClr val="dk1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  <a:p>
                      <a:pPr algn="ctr" fontAlgn="b"/>
                      <a:endParaRPr lang="ru-RU" sz="1400" u="none" strike="noStrike" baseline="0" dirty="0">
                        <a:solidFill>
                          <a:schemeClr val="dk1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  <a:p>
                      <a:pPr algn="ctr" fontAlgn="b"/>
                      <a:endParaRPr lang="ru-RU" sz="1400" u="none" strike="noStrike" baseline="0" dirty="0">
                        <a:solidFill>
                          <a:schemeClr val="dk1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  <a:p>
                      <a:pPr algn="ctr" fontAlgn="b"/>
                      <a:endParaRPr lang="ru-RU" sz="1400" u="none" strike="noStrike" baseline="0" dirty="0">
                        <a:solidFill>
                          <a:schemeClr val="dk1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  <a:p>
                      <a:pPr algn="ctr" fontAlgn="b"/>
                      <a:endParaRPr lang="ru-RU" sz="1400" u="none" strike="noStrike" baseline="0" dirty="0">
                        <a:solidFill>
                          <a:schemeClr val="dk1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  <a:p>
                      <a:pPr algn="ctr" fontAlgn="b"/>
                      <a:endParaRPr lang="ru-RU" sz="1400" u="none" strike="noStrike" baseline="0" dirty="0">
                        <a:solidFill>
                          <a:schemeClr val="dk1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  <a:p>
                      <a:pPr algn="ctr" fontAlgn="b"/>
                      <a:endParaRPr lang="ru-RU" sz="1400" u="none" strike="noStrike" baseline="0" dirty="0">
                        <a:solidFill>
                          <a:schemeClr val="dk1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  <a:p>
                      <a:pPr algn="ctr" fontAlgn="b"/>
                      <a:endParaRPr lang="ru-RU" sz="1400" u="none" strike="noStrike" baseline="0" dirty="0">
                        <a:solidFill>
                          <a:schemeClr val="dk1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  <a:p>
                      <a:pPr algn="ctr" fontAlgn="b"/>
                      <a:endParaRPr lang="ru-RU" sz="1400" u="none" strike="noStrike" dirty="0">
                        <a:solidFill>
                          <a:schemeClr val="dk1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500" u="none" strike="noStrike" dirty="0"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500" b="0" i="0" u="none" strike="noStrike" dirty="0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67609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15886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D1A4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60926" y="255848"/>
            <a:ext cx="11473873" cy="3129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12700" rIns="0" bIns="0" rtlCol="0">
            <a:spAutoFit/>
          </a:bodyPr>
          <a:lstStyle/>
          <a:p>
            <a:pPr marL="10795" algn="l">
              <a:lnSpc>
                <a:spcPct val="100000"/>
              </a:lnSpc>
              <a:spcBef>
                <a:spcPts val="100"/>
              </a:spcBef>
            </a:pPr>
            <a:r>
              <a:rPr lang="ru-RU" b="0" spc="50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Ваш опыт в сфере автомобильного бизнеса за последние 3 года</a:t>
            </a:r>
            <a:endParaRPr dirty="0">
              <a:solidFill>
                <a:schemeClr val="bg1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2832688"/>
              </p:ext>
            </p:extLst>
          </p:nvPr>
        </p:nvGraphicFramePr>
        <p:xfrm>
          <a:off x="282863" y="761999"/>
          <a:ext cx="11604337" cy="542632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27652">
                  <a:extLst>
                    <a:ext uri="{9D8B030D-6E8A-4147-A177-3AD203B41FA5}">
                      <a16:colId xmlns:a16="http://schemas.microsoft.com/office/drawing/2014/main" val="3558518051"/>
                    </a:ext>
                  </a:extLst>
                </a:gridCol>
                <a:gridCol w="952965">
                  <a:extLst>
                    <a:ext uri="{9D8B030D-6E8A-4147-A177-3AD203B41FA5}">
                      <a16:colId xmlns:a16="http://schemas.microsoft.com/office/drawing/2014/main" val="1562227322"/>
                    </a:ext>
                  </a:extLst>
                </a:gridCol>
                <a:gridCol w="952965">
                  <a:extLst>
                    <a:ext uri="{9D8B030D-6E8A-4147-A177-3AD203B41FA5}">
                      <a16:colId xmlns:a16="http://schemas.microsoft.com/office/drawing/2014/main" val="743000310"/>
                    </a:ext>
                  </a:extLst>
                </a:gridCol>
                <a:gridCol w="952965">
                  <a:extLst>
                    <a:ext uri="{9D8B030D-6E8A-4147-A177-3AD203B41FA5}">
                      <a16:colId xmlns:a16="http://schemas.microsoft.com/office/drawing/2014/main" val="468365364"/>
                    </a:ext>
                  </a:extLst>
                </a:gridCol>
                <a:gridCol w="952965">
                  <a:extLst>
                    <a:ext uri="{9D8B030D-6E8A-4147-A177-3AD203B41FA5}">
                      <a16:colId xmlns:a16="http://schemas.microsoft.com/office/drawing/2014/main" val="2595027461"/>
                    </a:ext>
                  </a:extLst>
                </a:gridCol>
                <a:gridCol w="952965">
                  <a:extLst>
                    <a:ext uri="{9D8B030D-6E8A-4147-A177-3AD203B41FA5}">
                      <a16:colId xmlns:a16="http://schemas.microsoft.com/office/drawing/2014/main" val="2734475454"/>
                    </a:ext>
                  </a:extLst>
                </a:gridCol>
                <a:gridCol w="952965">
                  <a:extLst>
                    <a:ext uri="{9D8B030D-6E8A-4147-A177-3AD203B41FA5}">
                      <a16:colId xmlns:a16="http://schemas.microsoft.com/office/drawing/2014/main" val="3661574285"/>
                    </a:ext>
                  </a:extLst>
                </a:gridCol>
                <a:gridCol w="952965">
                  <a:extLst>
                    <a:ext uri="{9D8B030D-6E8A-4147-A177-3AD203B41FA5}">
                      <a16:colId xmlns:a16="http://schemas.microsoft.com/office/drawing/2014/main" val="885685273"/>
                    </a:ext>
                  </a:extLst>
                </a:gridCol>
                <a:gridCol w="952965">
                  <a:extLst>
                    <a:ext uri="{9D8B030D-6E8A-4147-A177-3AD203B41FA5}">
                      <a16:colId xmlns:a16="http://schemas.microsoft.com/office/drawing/2014/main" val="980628972"/>
                    </a:ext>
                  </a:extLst>
                </a:gridCol>
                <a:gridCol w="952965">
                  <a:extLst>
                    <a:ext uri="{9D8B030D-6E8A-4147-A177-3AD203B41FA5}">
                      <a16:colId xmlns:a16="http://schemas.microsoft.com/office/drawing/2014/main" val="259283282"/>
                    </a:ext>
                  </a:extLst>
                </a:gridCol>
              </a:tblGrid>
              <a:tr h="53340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Марка, поставщик, дата начала деятельности</a:t>
                      </a:r>
                      <a:endParaRPr lang="ru-RU" sz="14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Продажа а/м (шт.)</a:t>
                      </a:r>
                      <a:endParaRPr lang="ru-RU" sz="14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Сервис (указать нормо-часы)</a:t>
                      </a:r>
                      <a:endParaRPr lang="ru-RU" sz="14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Продажа запчастей (указать оборот в руб.)</a:t>
                      </a:r>
                      <a:endParaRPr lang="ru-RU" sz="14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265365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2023</a:t>
                      </a:r>
                      <a:endParaRPr lang="ru-RU" sz="14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2024</a:t>
                      </a:r>
                      <a:endParaRPr lang="ru-RU" sz="14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2025</a:t>
                      </a:r>
                      <a:endParaRPr lang="ru-RU" sz="14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2023</a:t>
                      </a:r>
                      <a:endParaRPr lang="ru-RU" sz="14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2024</a:t>
                      </a:r>
                      <a:endParaRPr lang="ru-RU" sz="14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2025</a:t>
                      </a:r>
                      <a:endParaRPr lang="ru-RU" sz="14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2023</a:t>
                      </a:r>
                      <a:endParaRPr lang="ru-RU" sz="14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2024</a:t>
                      </a:r>
                      <a:endParaRPr lang="ru-RU" sz="14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2025</a:t>
                      </a:r>
                      <a:endParaRPr lang="ru-RU" sz="14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1943342"/>
                  </a:ext>
                </a:extLst>
              </a:tr>
              <a:tr h="403248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solidFill>
                            <a:sysClr val="windowText" lastClr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ysClr val="windowText" lastClr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solidFill>
                            <a:sysClr val="windowText" lastClr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ysClr val="windowText" lastClr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solidFill>
                            <a:sysClr val="windowText" lastClr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ysClr val="windowText" lastClr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solidFill>
                            <a:sysClr val="windowText" lastClr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ysClr val="windowText" lastClr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solidFill>
                            <a:sysClr val="windowText" lastClr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ysClr val="windowText" lastClr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1577111"/>
                  </a:ext>
                </a:extLst>
              </a:tr>
              <a:tr h="403248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solidFill>
                            <a:sysClr val="windowText" lastClr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ysClr val="windowText" lastClr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solidFill>
                            <a:sysClr val="windowText" lastClr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ysClr val="windowText" lastClr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solidFill>
                            <a:sysClr val="windowText" lastClr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ysClr val="windowText" lastClr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solidFill>
                            <a:sysClr val="windowText" lastClr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ysClr val="windowText" lastClr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solidFill>
                            <a:sysClr val="windowText" lastClr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ysClr val="windowText" lastClr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solidFill>
                            <a:sysClr val="windowText" lastClr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ysClr val="windowText" lastClr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8615275"/>
                  </a:ext>
                </a:extLst>
              </a:tr>
              <a:tr h="403248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solidFill>
                            <a:sysClr val="windowText" lastClr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ysClr val="windowText" lastClr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solidFill>
                            <a:sysClr val="windowText" lastClr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ysClr val="windowText" lastClr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solidFill>
                            <a:sysClr val="windowText" lastClr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ysClr val="windowText" lastClr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solidFill>
                            <a:sysClr val="windowText" lastClr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ysClr val="windowText" lastClr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solidFill>
                            <a:sysClr val="windowText" lastClr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ysClr val="windowText" lastClr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solidFill>
                            <a:sysClr val="windowText" lastClr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ysClr val="windowText" lastClr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solidFill>
                            <a:sysClr val="windowText" lastClr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ysClr val="windowText" lastClr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solidFill>
                            <a:sysClr val="windowText" lastClr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ysClr val="windowText" lastClr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9601813"/>
                  </a:ext>
                </a:extLst>
              </a:tr>
              <a:tr h="403248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solidFill>
                            <a:sysClr val="windowText" lastClr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ysClr val="windowText" lastClr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solidFill>
                            <a:sysClr val="windowText" lastClr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ysClr val="windowText" lastClr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solidFill>
                            <a:sysClr val="windowText" lastClr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ysClr val="windowText" lastClr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solidFill>
                            <a:sysClr val="windowText" lastClr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ysClr val="windowText" lastClr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solidFill>
                            <a:sysClr val="windowText" lastClr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ysClr val="windowText" lastClr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solidFill>
                            <a:sysClr val="windowText" lastClr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ysClr val="windowText" lastClr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8064186"/>
                  </a:ext>
                </a:extLst>
              </a:tr>
              <a:tr h="403248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solidFill>
                            <a:sysClr val="windowText" lastClr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ysClr val="windowText" lastClr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solidFill>
                            <a:sysClr val="windowText" lastClr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ysClr val="windowText" lastClr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solidFill>
                            <a:sysClr val="windowText" lastClr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ysClr val="windowText" lastClr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solidFill>
                            <a:sysClr val="windowText" lastClr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ysClr val="windowText" lastClr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solidFill>
                            <a:sysClr val="windowText" lastClr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ysClr val="windowText" lastClr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solidFill>
                            <a:sysClr val="windowText" lastClr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ysClr val="windowText" lastClr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solidFill>
                            <a:sysClr val="windowText" lastClr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ysClr val="windowText" lastClr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8390963"/>
                  </a:ext>
                </a:extLst>
              </a:tr>
              <a:tr h="403248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solidFill>
                            <a:sysClr val="windowText" lastClr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ysClr val="windowText" lastClr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solidFill>
                            <a:sysClr val="windowText" lastClr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ysClr val="windowText" lastClr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solidFill>
                            <a:sysClr val="windowText" lastClr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ysClr val="windowText" lastClr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solidFill>
                            <a:sysClr val="windowText" lastClr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ysClr val="windowText" lastClr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solidFill>
                            <a:sysClr val="windowText" lastClr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ysClr val="windowText" lastClr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solidFill>
                            <a:sysClr val="windowText" lastClr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ysClr val="windowText" lastClr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solidFill>
                            <a:sysClr val="windowText" lastClr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1434910"/>
                  </a:ext>
                </a:extLst>
              </a:tr>
              <a:tr h="403248"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>
                        <a:solidFill>
                          <a:sysClr val="windowText" lastClr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>
                        <a:solidFill>
                          <a:sysClr val="windowText" lastClr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>
                        <a:solidFill>
                          <a:sysClr val="windowText" lastClr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>
                        <a:solidFill>
                          <a:sysClr val="windowText" lastClr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>
                        <a:solidFill>
                          <a:sysClr val="windowText" lastClr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>
                        <a:solidFill>
                          <a:sysClr val="windowText" lastClr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3119519"/>
                  </a:ext>
                </a:extLst>
              </a:tr>
              <a:tr h="403248"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>
                        <a:solidFill>
                          <a:sysClr val="windowText" lastClr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>
                        <a:solidFill>
                          <a:sysClr val="windowText" lastClr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>
                        <a:solidFill>
                          <a:sysClr val="windowText" lastClr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>
                        <a:solidFill>
                          <a:sysClr val="windowText" lastClr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>
                        <a:solidFill>
                          <a:sysClr val="windowText" lastClr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>
                        <a:solidFill>
                          <a:sysClr val="windowText" lastClr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8517928"/>
                  </a:ext>
                </a:extLst>
              </a:tr>
              <a:tr h="403248"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>
                        <a:solidFill>
                          <a:sysClr val="windowText" lastClr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>
                        <a:solidFill>
                          <a:sysClr val="windowText" lastClr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>
                        <a:solidFill>
                          <a:sysClr val="windowText" lastClr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>
                        <a:solidFill>
                          <a:sysClr val="windowText" lastClr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>
                        <a:solidFill>
                          <a:sysClr val="windowText" lastClr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>
                        <a:solidFill>
                          <a:sysClr val="windowText" lastClr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1165686"/>
                  </a:ext>
                </a:extLst>
              </a:tr>
              <a:tr h="403248"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>
                        <a:solidFill>
                          <a:sysClr val="windowText" lastClr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>
                        <a:solidFill>
                          <a:sysClr val="windowText" lastClr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>
                        <a:solidFill>
                          <a:sysClr val="windowText" lastClr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>
                        <a:solidFill>
                          <a:sysClr val="windowText" lastClr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>
                        <a:solidFill>
                          <a:sysClr val="windowText" lastClr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>
                        <a:solidFill>
                          <a:sysClr val="windowText" lastClr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324577"/>
                  </a:ext>
                </a:extLst>
              </a:tr>
              <a:tr h="403248"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>
                        <a:solidFill>
                          <a:sysClr val="windowText" lastClr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>
                        <a:solidFill>
                          <a:sysClr val="windowText" lastClr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>
                        <a:solidFill>
                          <a:sysClr val="windowText" lastClr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>
                        <a:solidFill>
                          <a:sysClr val="windowText" lastClr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>
                        <a:solidFill>
                          <a:sysClr val="windowText" lastClr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>
                        <a:solidFill>
                          <a:sysClr val="windowText" lastClr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 dirty="0">
                        <a:solidFill>
                          <a:sysClr val="windowText" lastClr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8645322"/>
                  </a:ext>
                </a:extLst>
              </a:tr>
            </a:tbl>
          </a:graphicData>
        </a:graphic>
      </p:graphicFrame>
      <p:sp>
        <p:nvSpPr>
          <p:cNvPr id="6" name="object 3"/>
          <p:cNvSpPr txBox="1">
            <a:spLocks/>
          </p:cNvSpPr>
          <p:nvPr/>
        </p:nvSpPr>
        <p:spPr>
          <a:xfrm>
            <a:off x="282863" y="6381537"/>
            <a:ext cx="11473873" cy="19749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12700" rIns="0" bIns="0" rtlCol="0">
            <a:spAutoFit/>
          </a:bodyPr>
          <a:lstStyle>
            <a:lvl1pPr>
              <a:defRPr sz="1900" b="1" i="0">
                <a:solidFill>
                  <a:srgbClr val="444753"/>
                </a:solidFill>
                <a:latin typeface="Tahoma"/>
                <a:ea typeface="+mj-ea"/>
                <a:cs typeface="Tahoma"/>
              </a:defRPr>
            </a:lvl1pPr>
          </a:lstStyle>
          <a:p>
            <a:pPr marL="10795" algn="l">
              <a:spcBef>
                <a:spcPts val="100"/>
              </a:spcBef>
            </a:pPr>
            <a:r>
              <a:rPr lang="ru-RU" sz="1200" b="0" spc="50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*если кол-во полей окажется недостаточным для заполнения, - просьба приложить статистику отдельным файлом </a:t>
            </a:r>
            <a:endParaRPr lang="ru-RU" sz="1200" dirty="0">
              <a:solidFill>
                <a:schemeClr val="bg1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29495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D1A4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60926" y="255848"/>
            <a:ext cx="11473873" cy="3129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12700" rIns="0" bIns="0" rtlCol="0">
            <a:spAutoFit/>
          </a:bodyPr>
          <a:lstStyle/>
          <a:p>
            <a:pPr marL="10795" algn="l">
              <a:lnSpc>
                <a:spcPct val="100000"/>
              </a:lnSpc>
              <a:spcBef>
                <a:spcPts val="100"/>
              </a:spcBef>
            </a:pPr>
            <a:r>
              <a:rPr lang="ru-RU" b="0" spc="50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Опыт работы с гибридными и/или электрическими автомобилями</a:t>
            </a:r>
            <a:endParaRPr dirty="0">
              <a:solidFill>
                <a:schemeClr val="bg1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140938"/>
              </p:ext>
            </p:extLst>
          </p:nvPr>
        </p:nvGraphicFramePr>
        <p:xfrm>
          <a:off x="260928" y="838198"/>
          <a:ext cx="11626273" cy="567690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10872">
                  <a:extLst>
                    <a:ext uri="{9D8B030D-6E8A-4147-A177-3AD203B41FA5}">
                      <a16:colId xmlns:a16="http://schemas.microsoft.com/office/drawing/2014/main" val="1205348844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1224462350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3410380396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604783313"/>
                    </a:ext>
                  </a:extLst>
                </a:gridCol>
                <a:gridCol w="1811196">
                  <a:extLst>
                    <a:ext uri="{9D8B030D-6E8A-4147-A177-3AD203B41FA5}">
                      <a16:colId xmlns:a16="http://schemas.microsoft.com/office/drawing/2014/main" val="3387476500"/>
                    </a:ext>
                  </a:extLst>
                </a:gridCol>
                <a:gridCol w="1541605">
                  <a:extLst>
                    <a:ext uri="{9D8B030D-6E8A-4147-A177-3AD203B41FA5}">
                      <a16:colId xmlns:a16="http://schemas.microsoft.com/office/drawing/2014/main" val="3380728391"/>
                    </a:ext>
                  </a:extLst>
                </a:gridCol>
              </a:tblGrid>
              <a:tr h="986007">
                <a:tc>
                  <a:txBody>
                    <a:bodyPr/>
                    <a:lstStyle/>
                    <a:p>
                      <a:pPr algn="ctr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dirty="0"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Бренд 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dirty="0"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Бренд 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dirty="0"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Бренд 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dirty="0"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Бренд 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dirty="0"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Бренд 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7056959"/>
                  </a:ext>
                </a:extLst>
              </a:tr>
              <a:tr h="46179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Начало деятельности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1720042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Площадь шоу-рума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315197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Продажи 2024г. (шт.)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1683329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Продажи 2025г. (шт.)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2060834"/>
                  </a:ext>
                </a:extLst>
              </a:tr>
              <a:tr h="1284231">
                <a:tc>
                  <a:txBody>
                    <a:bodyPr/>
                    <a:lstStyle/>
                    <a:p>
                      <a:pPr algn="ctr" fontAlgn="ctr"/>
                      <a:endParaRPr lang="ru-RU" sz="1400" u="none" strike="noStrike" dirty="0"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Фото дилерского центра</a:t>
                      </a:r>
                    </a:p>
                    <a:p>
                      <a:pPr algn="ctr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  <a:p>
                      <a:pPr algn="ctr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  <a:p>
                      <a:pPr algn="ctr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  <a:p>
                      <a:pPr algn="ctr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  <a:p>
                      <a:pPr algn="ctr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  <a:p>
                      <a:pPr algn="ctr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  <a:p>
                      <a:pPr algn="ctr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  <a:p>
                      <a:pPr algn="ctr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  <a:p>
                      <a:pPr algn="ctr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  <a:p>
                      <a:pPr algn="ctr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  <a:p>
                      <a:pPr algn="ctr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06777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72080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D1A4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60926" y="255848"/>
            <a:ext cx="11473873" cy="3129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12700" rIns="0" bIns="0" rtlCol="0">
            <a:spAutoFit/>
          </a:bodyPr>
          <a:lstStyle/>
          <a:p>
            <a:pPr marL="10795" algn="l">
              <a:lnSpc>
                <a:spcPct val="100000"/>
              </a:lnSpc>
              <a:spcBef>
                <a:spcPts val="100"/>
              </a:spcBef>
            </a:pPr>
            <a:r>
              <a:rPr lang="ru-RU" b="0" spc="50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Информация по текущему бизнесу</a:t>
            </a:r>
            <a:endParaRPr dirty="0">
              <a:solidFill>
                <a:schemeClr val="bg1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5626170"/>
              </p:ext>
            </p:extLst>
          </p:nvPr>
        </p:nvGraphicFramePr>
        <p:xfrm>
          <a:off x="260928" y="838198"/>
          <a:ext cx="11626273" cy="567690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10872">
                  <a:extLst>
                    <a:ext uri="{9D8B030D-6E8A-4147-A177-3AD203B41FA5}">
                      <a16:colId xmlns:a16="http://schemas.microsoft.com/office/drawing/2014/main" val="1205348844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1224462350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3410380396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604783313"/>
                    </a:ext>
                  </a:extLst>
                </a:gridCol>
                <a:gridCol w="1811196">
                  <a:extLst>
                    <a:ext uri="{9D8B030D-6E8A-4147-A177-3AD203B41FA5}">
                      <a16:colId xmlns:a16="http://schemas.microsoft.com/office/drawing/2014/main" val="3387476500"/>
                    </a:ext>
                  </a:extLst>
                </a:gridCol>
                <a:gridCol w="1541605">
                  <a:extLst>
                    <a:ext uri="{9D8B030D-6E8A-4147-A177-3AD203B41FA5}">
                      <a16:colId xmlns:a16="http://schemas.microsoft.com/office/drawing/2014/main" val="3380728391"/>
                    </a:ext>
                  </a:extLst>
                </a:gridCol>
              </a:tblGrid>
              <a:tr h="98600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Китайские автомобильные бренды в портфеле кандидата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dirty="0"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Бренд 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dirty="0"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Бренд 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dirty="0"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Бренд 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dirty="0"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Бренд 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dirty="0"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Бренд 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7056959"/>
                  </a:ext>
                </a:extLst>
              </a:tr>
              <a:tr h="46179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Начало деятельности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1720042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Площадь шоу-рума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315197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Продажи 2024г. (шт.)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1683329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Продажи 2025г. (шт.)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2060834"/>
                  </a:ext>
                </a:extLst>
              </a:tr>
              <a:tr h="1284231">
                <a:tc>
                  <a:txBody>
                    <a:bodyPr/>
                    <a:lstStyle/>
                    <a:p>
                      <a:pPr algn="ctr" fontAlgn="ctr"/>
                      <a:endParaRPr lang="ru-RU" sz="1400" u="none" strike="noStrike" dirty="0"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  <a:p>
                      <a:pPr algn="ctr" fontAlgn="ctr"/>
                      <a:r>
                        <a:rPr lang="ru-RU" sz="1400" u="none" strike="noStrike" dirty="0"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Фото дилерского центра</a:t>
                      </a:r>
                    </a:p>
                    <a:p>
                      <a:pPr algn="ctr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  <a:p>
                      <a:pPr algn="ctr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  <a:p>
                      <a:pPr algn="ctr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  <a:p>
                      <a:pPr algn="ctr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  <a:p>
                      <a:pPr algn="ctr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  <a:p>
                      <a:pPr algn="ctr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  <a:p>
                      <a:pPr algn="ctr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  <a:p>
                      <a:pPr algn="ctr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  <a:p>
                      <a:pPr algn="ctr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  <a:p>
                      <a:pPr algn="ctr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  <a:p>
                      <a:pPr algn="ctr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06777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69269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D1A4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60926" y="255848"/>
            <a:ext cx="11473873" cy="3129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12700" rIns="0" bIns="0" rtlCol="0">
            <a:spAutoFit/>
          </a:bodyPr>
          <a:lstStyle/>
          <a:p>
            <a:pPr marL="10795" algn="l">
              <a:lnSpc>
                <a:spcPct val="100000"/>
              </a:lnSpc>
              <a:spcBef>
                <a:spcPts val="100"/>
              </a:spcBef>
            </a:pPr>
            <a:r>
              <a:rPr lang="ru-RU" b="0" spc="50" dirty="0">
                <a:solidFill>
                  <a:schemeClr val="bg1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Информация о вашем регионе</a:t>
            </a:r>
            <a:endParaRPr dirty="0">
              <a:solidFill>
                <a:schemeClr val="bg1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6171592"/>
              </p:ext>
            </p:extLst>
          </p:nvPr>
        </p:nvGraphicFramePr>
        <p:xfrm>
          <a:off x="260926" y="762000"/>
          <a:ext cx="11702473" cy="5783580"/>
        </p:xfrm>
        <a:graphic>
          <a:graphicData uri="http://schemas.openxmlformats.org/drawingml/2006/table">
            <a:tbl>
              <a:tblPr/>
              <a:tblGrid>
                <a:gridCol w="2787074">
                  <a:extLst>
                    <a:ext uri="{9D8B030D-6E8A-4147-A177-3AD203B41FA5}">
                      <a16:colId xmlns:a16="http://schemas.microsoft.com/office/drawing/2014/main" val="2710443973"/>
                    </a:ext>
                  </a:extLst>
                </a:gridCol>
                <a:gridCol w="2590800">
                  <a:extLst>
                    <a:ext uri="{9D8B030D-6E8A-4147-A177-3AD203B41FA5}">
                      <a16:colId xmlns:a16="http://schemas.microsoft.com/office/drawing/2014/main" val="1557844549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4104108097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4057211136"/>
                    </a:ext>
                  </a:extLst>
                </a:gridCol>
                <a:gridCol w="2057399">
                  <a:extLst>
                    <a:ext uri="{9D8B030D-6E8A-4147-A177-3AD203B41FA5}">
                      <a16:colId xmlns:a16="http://schemas.microsoft.com/office/drawing/2014/main" val="272862146"/>
                    </a:ext>
                  </a:extLst>
                </a:gridCol>
              </a:tblGrid>
              <a:tr h="50348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Укажите численность населения вашего региона (тыс. чел)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1741064"/>
                  </a:ext>
                </a:extLst>
              </a:tr>
              <a:tr h="50348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Укажите численность населения вашего города (тыс. чел)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6845774"/>
                  </a:ext>
                </a:extLst>
              </a:tr>
              <a:tr h="337629">
                <a:tc rowSpan="7"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Укажите официальных дилеров других марок в вашем городе/регионе</a:t>
                      </a:r>
                    </a:p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  <a:p>
                      <a:pPr algn="ctr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  <a:p>
                      <a:pPr algn="ctr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  <a:p>
                      <a:pPr algn="ctr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  <a:p>
                      <a:pPr algn="ctr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  <a:p>
                      <a:pPr algn="ctr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  <a:p>
                      <a:pPr algn="ctr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  <a:p>
                      <a:pPr algn="ctr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  <a:p>
                      <a:pPr algn="ctr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  <a:p>
                      <a:pPr algn="ctr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  <a:p>
                      <a:pPr algn="ctr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  <a:p>
                      <a:pPr algn="ctr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  <a:p>
                      <a:pPr algn="ctr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Noto Sans" panose="020B0502040504020204" pitchFamily="34" charset="0"/>
                        <a:ea typeface="Noto Sans" panose="020B0502040504020204" pitchFamily="34" charset="0"/>
                        <a:cs typeface="Noto Sans" panose="020B0502040504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Марка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Название дилера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Адрес салона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Объём продаж за последний год (шт.)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6763944"/>
                  </a:ext>
                </a:extLst>
              </a:tr>
              <a:tr h="675640">
                <a:tc vMerge="1">
                  <a:txBody>
                    <a:bodyPr/>
                    <a:lstStyle/>
                    <a:p>
                      <a:pPr algn="l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hangan uni type Regular" panose="02000500000000000000" pitchFamily="50" charset="-128"/>
                        <a:ea typeface="changan uni type Regular" panose="02000500000000000000" pitchFamily="50" charset="-128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0508395"/>
                  </a:ext>
                </a:extLst>
              </a:tr>
              <a:tr h="6756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3417019"/>
                  </a:ext>
                </a:extLst>
              </a:tr>
              <a:tr h="6756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2669843"/>
                  </a:ext>
                </a:extLst>
              </a:tr>
              <a:tr h="675640">
                <a:tc vMerge="1">
                  <a:txBody>
                    <a:bodyPr/>
                    <a:lstStyle/>
                    <a:p>
                      <a:pPr algn="l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hangan uni type Regular" panose="02000500000000000000" pitchFamily="50" charset="-128"/>
                        <a:ea typeface="changan uni type Regular" panose="02000500000000000000" pitchFamily="50" charset="-128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2666064"/>
                  </a:ext>
                </a:extLst>
              </a:tr>
              <a:tr h="675640">
                <a:tc vMerge="1">
                  <a:txBody>
                    <a:bodyPr/>
                    <a:lstStyle/>
                    <a:p>
                      <a:pPr algn="l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hangan uni type Regular" panose="02000500000000000000" pitchFamily="50" charset="-128"/>
                        <a:ea typeface="changan uni type Regular" panose="02000500000000000000" pitchFamily="50" charset="-128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5438878"/>
                  </a:ext>
                </a:extLst>
              </a:tr>
              <a:tr h="675640">
                <a:tc vMerge="1">
                  <a:txBody>
                    <a:bodyPr/>
                    <a:lstStyle/>
                    <a:p>
                      <a:pPr algn="l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hangan uni type Regular" panose="02000500000000000000" pitchFamily="50" charset="-128"/>
                        <a:ea typeface="changan uni type Regular" panose="02000500000000000000" pitchFamily="50" charset="-128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Noto Sans" panose="020B0502040504020204" pitchFamily="34" charset="0"/>
                          <a:ea typeface="Noto Sans" panose="020B0502040504020204" pitchFamily="34" charset="0"/>
                          <a:cs typeface="Noto Sans" panose="020B0502040504020204" pitchFamily="34" charset="0"/>
                        </a:rPr>
                        <a:t> </a:t>
                      </a: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83932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54006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2092</TotalTime>
  <Words>1308</Words>
  <Application>Microsoft Office PowerPoint</Application>
  <PresentationFormat>Широкоэкранный</PresentationFormat>
  <Paragraphs>588</Paragraphs>
  <Slides>36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36</vt:i4>
      </vt:variant>
    </vt:vector>
  </HeadingPairs>
  <TitlesOfParts>
    <vt:vector size="43" baseType="lpstr">
      <vt:lpstr>changan uni type Regular</vt:lpstr>
      <vt:lpstr>Calibri</vt:lpstr>
      <vt:lpstr>Lucida Sans Unicode</vt:lpstr>
      <vt:lpstr>Noto Sans</vt:lpstr>
      <vt:lpstr>Tahoma</vt:lpstr>
      <vt:lpstr>Wingdings</vt:lpstr>
      <vt:lpstr>Office Theme</vt:lpstr>
      <vt:lpstr>Паспорт дилера</vt:lpstr>
      <vt:lpstr>Критерии при выбора партнера:</vt:lpstr>
      <vt:lpstr>Общая информация о компании</vt:lpstr>
      <vt:lpstr>Информация об учредителях и руководителях компании</vt:lpstr>
      <vt:lpstr>Основная деятельность компании</vt:lpstr>
      <vt:lpstr>Ваш опыт в сфере автомобильного бизнеса за последние 3 года</vt:lpstr>
      <vt:lpstr>Опыт работы с гибридными и/или электрическими автомобилями</vt:lpstr>
      <vt:lpstr>Информация по текущему бизнесу</vt:lpstr>
      <vt:lpstr>Информация о вашем регионе</vt:lpstr>
      <vt:lpstr>Информация о вашем регионе</vt:lpstr>
      <vt:lpstr>Ваши планы по сотрудничеству с брендом DEEPAL</vt:lpstr>
      <vt:lpstr>Ваши планы по сотрудничеству с брендом DEEPAL</vt:lpstr>
      <vt:lpstr>Карта города с указанием местоположения ваших Дилерских центров и конкурентов</vt:lpstr>
      <vt:lpstr>Карта района с указанием дилерских центров, места притяжения трафика (ДЦ конкурентов, крупные торговые центры, рынки и т.д.)</vt:lpstr>
      <vt:lpstr>Информация о предлагаемом объекте</vt:lpstr>
      <vt:lpstr>Генеральный план</vt:lpstr>
      <vt:lpstr>Фотографии территории, прилегающей к Дилерскому центру</vt:lpstr>
      <vt:lpstr>Фотографии/схема территории Дилерского центра (вид сверху)</vt:lpstr>
      <vt:lpstr>Фотографии основного фасада Дилерского центра (актуальные на дату заполнения Анкеты)</vt:lpstr>
      <vt:lpstr>Фотографии шоу-рума Дилерского центра, включая зону ресепшн</vt:lpstr>
      <vt:lpstr>Фотографии интерьера Дилерского центра</vt:lpstr>
      <vt:lpstr>Фотографии сервисной зоны Дилерского центра</vt:lpstr>
      <vt:lpstr>Дополнительные фото</vt:lpstr>
      <vt:lpstr>Дополнительные фото</vt:lpstr>
      <vt:lpstr>План Дилерского центра 1 этаж</vt:lpstr>
      <vt:lpstr>План Дилерского центра 2 этаж</vt:lpstr>
      <vt:lpstr>Схема Дилерского центра с обозначенной зоной для DEEPAL (необходимо обозначить зону, предлагаемую для DEEPAL, указать площадь шоу-рума)</vt:lpstr>
      <vt:lpstr>Схема прилегающей территории (необходимо обозначить зону, выделенную для парковки клиентов DEEPAL и отметить наличие зарядной станции, указать её мощность)</vt:lpstr>
      <vt:lpstr>Идентификация DEEPAL на фасаде (предложить размещение Word mark и logo DEEPAL на основном фасаде здания, отметить на фото). Использовать актуальное фото на дату заполнения анкеты</vt:lpstr>
      <vt:lpstr>Зарядные станции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Changan</dc:title>
  <dc:creator>Victor</dc:creator>
  <cp:lastModifiedBy>user</cp:lastModifiedBy>
  <cp:revision>96</cp:revision>
  <dcterms:created xsi:type="dcterms:W3CDTF">2025-10-16T11:54:47Z</dcterms:created>
  <dcterms:modified xsi:type="dcterms:W3CDTF">2026-01-30T12:57:03Z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2024-03-25T00:00:00Z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2025-10-16T00:00:00Z</vt:filetime>
  </property>
  <property fmtid="{D5CDD505-2E9C-101B-9397-08002B2CF9AE}" pid="5" name="Producer">
    <vt:lpwstr>Microsoft® PowerPoint® 2016</vt:lpwstr>
  </property>
</Properties>
</file>